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03" r:id="rId3"/>
    <p:sldId id="304" r:id="rId4"/>
    <p:sldId id="305" r:id="rId5"/>
    <p:sldId id="306" r:id="rId6"/>
    <p:sldId id="307" r:id="rId7"/>
    <p:sldId id="308" r:id="rId8"/>
    <p:sldId id="309" r:id="rId9"/>
  </p:sldIdLst>
  <p:sldSz cx="10080625" cy="7200900"/>
  <p:notesSz cx="9945688" cy="6858000"/>
  <p:defaultTextStyle>
    <a:defPPr>
      <a:defRPr lang="ja-JP"/>
    </a:defPPr>
    <a:lvl1pPr marL="0" algn="l" defTabSz="9340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7031" algn="l" defTabSz="9340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34062" algn="l" defTabSz="9340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01094" algn="l" defTabSz="9340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68124" algn="l" defTabSz="9340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35155" algn="l" defTabSz="9340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02186" algn="l" defTabSz="9340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69218" algn="l" defTabSz="9340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36249" algn="l" defTabSz="93406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1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00"/>
    <a:srgbClr val="009600"/>
    <a:srgbClr val="DBF9DC"/>
    <a:srgbClr val="F8EDFD"/>
    <a:srgbClr val="EFDAFA"/>
    <a:srgbClr val="F1F7DD"/>
    <a:srgbClr val="008000"/>
    <a:srgbClr val="0000FF"/>
    <a:srgbClr val="F2FBCD"/>
    <a:srgbClr val="FCF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330" y="41"/>
      </p:cViewPr>
      <p:guideLst>
        <p:guide orient="horz" pos="2268"/>
        <p:guide pos="3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50" y="2236950"/>
            <a:ext cx="8568532" cy="15435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7" y="4080511"/>
            <a:ext cx="7056439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7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8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6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36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2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77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83469" y="288377"/>
            <a:ext cx="2320644" cy="614410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6287" y="288377"/>
            <a:ext cx="6799171" cy="614410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80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2" y="4627250"/>
            <a:ext cx="8568532" cy="143017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302" y="3052052"/>
            <a:ext cx="8568532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70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4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681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351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02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69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362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45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6285" y="1680214"/>
            <a:ext cx="4559031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43332" y="1680214"/>
            <a:ext cx="4560783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86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8" y="288370"/>
            <a:ext cx="9072561" cy="12001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7" y="1611869"/>
            <a:ext cx="4454026" cy="67175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7031" indent="0">
              <a:buNone/>
              <a:defRPr sz="2000" b="1"/>
            </a:lvl2pPr>
            <a:lvl3pPr marL="934062" indent="0">
              <a:buNone/>
              <a:defRPr sz="1800" b="1"/>
            </a:lvl3pPr>
            <a:lvl4pPr marL="1401094" indent="0">
              <a:buNone/>
              <a:defRPr sz="1600" b="1"/>
            </a:lvl4pPr>
            <a:lvl5pPr marL="1868124" indent="0">
              <a:buNone/>
              <a:defRPr sz="1600" b="1"/>
            </a:lvl5pPr>
            <a:lvl6pPr marL="2335155" indent="0">
              <a:buNone/>
              <a:defRPr sz="1600" b="1"/>
            </a:lvl6pPr>
            <a:lvl7pPr marL="2802186" indent="0">
              <a:buNone/>
              <a:defRPr sz="1600" b="1"/>
            </a:lvl7pPr>
            <a:lvl8pPr marL="3269218" indent="0">
              <a:buNone/>
              <a:defRPr sz="1600" b="1"/>
            </a:lvl8pPr>
            <a:lvl9pPr marL="373624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7" y="2283621"/>
            <a:ext cx="4454026" cy="414885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0819" y="1611869"/>
            <a:ext cx="4455777" cy="67175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7031" indent="0">
              <a:buNone/>
              <a:defRPr sz="2000" b="1"/>
            </a:lvl2pPr>
            <a:lvl3pPr marL="934062" indent="0">
              <a:buNone/>
              <a:defRPr sz="1800" b="1"/>
            </a:lvl3pPr>
            <a:lvl4pPr marL="1401094" indent="0">
              <a:buNone/>
              <a:defRPr sz="1600" b="1"/>
            </a:lvl4pPr>
            <a:lvl5pPr marL="1868124" indent="0">
              <a:buNone/>
              <a:defRPr sz="1600" b="1"/>
            </a:lvl5pPr>
            <a:lvl6pPr marL="2335155" indent="0">
              <a:buNone/>
              <a:defRPr sz="1600" b="1"/>
            </a:lvl6pPr>
            <a:lvl7pPr marL="2802186" indent="0">
              <a:buNone/>
              <a:defRPr sz="1600" b="1"/>
            </a:lvl7pPr>
            <a:lvl8pPr marL="3269218" indent="0">
              <a:buNone/>
              <a:defRPr sz="1600" b="1"/>
            </a:lvl8pPr>
            <a:lvl9pPr marL="373624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0819" y="2283621"/>
            <a:ext cx="4455777" cy="414885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60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5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6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4" y="286703"/>
            <a:ext cx="3316457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45" y="286709"/>
            <a:ext cx="5635349" cy="614576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4" y="1506857"/>
            <a:ext cx="3316457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67031" indent="0">
              <a:buNone/>
              <a:defRPr sz="1200"/>
            </a:lvl2pPr>
            <a:lvl3pPr marL="934062" indent="0">
              <a:buNone/>
              <a:defRPr sz="1000"/>
            </a:lvl3pPr>
            <a:lvl4pPr marL="1401094" indent="0">
              <a:buNone/>
              <a:defRPr sz="900"/>
            </a:lvl4pPr>
            <a:lvl5pPr marL="1868124" indent="0">
              <a:buNone/>
              <a:defRPr sz="900"/>
            </a:lvl5pPr>
            <a:lvl6pPr marL="2335155" indent="0">
              <a:buNone/>
              <a:defRPr sz="900"/>
            </a:lvl6pPr>
            <a:lvl7pPr marL="2802186" indent="0">
              <a:buNone/>
              <a:defRPr sz="900"/>
            </a:lvl7pPr>
            <a:lvl8pPr marL="3269218" indent="0">
              <a:buNone/>
              <a:defRPr sz="900"/>
            </a:lvl8pPr>
            <a:lvl9pPr marL="373624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8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8" y="5040631"/>
            <a:ext cx="6048375" cy="595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878" y="643414"/>
            <a:ext cx="6048375" cy="4320540"/>
          </a:xfrm>
        </p:spPr>
        <p:txBody>
          <a:bodyPr/>
          <a:lstStyle>
            <a:lvl1pPr marL="0" indent="0">
              <a:buNone/>
              <a:defRPr sz="3300"/>
            </a:lvl1pPr>
            <a:lvl2pPr marL="467031" indent="0">
              <a:buNone/>
              <a:defRPr sz="2900"/>
            </a:lvl2pPr>
            <a:lvl3pPr marL="934062" indent="0">
              <a:buNone/>
              <a:defRPr sz="2500"/>
            </a:lvl3pPr>
            <a:lvl4pPr marL="1401094" indent="0">
              <a:buNone/>
              <a:defRPr sz="2000"/>
            </a:lvl4pPr>
            <a:lvl5pPr marL="1868124" indent="0">
              <a:buNone/>
              <a:defRPr sz="2000"/>
            </a:lvl5pPr>
            <a:lvl6pPr marL="2335155" indent="0">
              <a:buNone/>
              <a:defRPr sz="2000"/>
            </a:lvl6pPr>
            <a:lvl7pPr marL="2802186" indent="0">
              <a:buNone/>
              <a:defRPr sz="2000"/>
            </a:lvl7pPr>
            <a:lvl8pPr marL="3269218" indent="0">
              <a:buNone/>
              <a:defRPr sz="2000"/>
            </a:lvl8pPr>
            <a:lvl9pPr marL="373624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878" y="5635706"/>
            <a:ext cx="6048375" cy="845104"/>
          </a:xfrm>
        </p:spPr>
        <p:txBody>
          <a:bodyPr/>
          <a:lstStyle>
            <a:lvl1pPr marL="0" indent="0">
              <a:buNone/>
              <a:defRPr sz="1400"/>
            </a:lvl1pPr>
            <a:lvl2pPr marL="467031" indent="0">
              <a:buNone/>
              <a:defRPr sz="1200"/>
            </a:lvl2pPr>
            <a:lvl3pPr marL="934062" indent="0">
              <a:buNone/>
              <a:defRPr sz="1000"/>
            </a:lvl3pPr>
            <a:lvl4pPr marL="1401094" indent="0">
              <a:buNone/>
              <a:defRPr sz="900"/>
            </a:lvl4pPr>
            <a:lvl5pPr marL="1868124" indent="0">
              <a:buNone/>
              <a:defRPr sz="900"/>
            </a:lvl5pPr>
            <a:lvl6pPr marL="2335155" indent="0">
              <a:buNone/>
              <a:defRPr sz="900"/>
            </a:lvl6pPr>
            <a:lvl7pPr marL="2802186" indent="0">
              <a:buNone/>
              <a:defRPr sz="900"/>
            </a:lvl7pPr>
            <a:lvl8pPr marL="3269218" indent="0">
              <a:buNone/>
              <a:defRPr sz="900"/>
            </a:lvl8pPr>
            <a:lvl9pPr marL="373624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6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38" y="288370"/>
            <a:ext cx="9072561" cy="1200150"/>
          </a:xfrm>
          <a:prstGeom prst="rect">
            <a:avLst/>
          </a:prstGeom>
        </p:spPr>
        <p:txBody>
          <a:bodyPr vert="horz" lIns="93407" tIns="46703" rIns="93407" bIns="4670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8" y="1680214"/>
            <a:ext cx="9072561" cy="4752261"/>
          </a:xfrm>
          <a:prstGeom prst="rect">
            <a:avLst/>
          </a:prstGeom>
        </p:spPr>
        <p:txBody>
          <a:bodyPr vert="horz" lIns="93407" tIns="46703" rIns="93407" bIns="4670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3" y="6674173"/>
            <a:ext cx="2352145" cy="383381"/>
          </a:xfrm>
          <a:prstGeom prst="rect">
            <a:avLst/>
          </a:prstGeom>
        </p:spPr>
        <p:txBody>
          <a:bodyPr vert="horz" lIns="93407" tIns="46703" rIns="93407" bIns="4670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CA88-F892-4D94-9545-929203D6865E}" type="datetimeFigureOut">
              <a:rPr kumimoji="1" lang="ja-JP" altLang="en-US" smtClean="0"/>
              <a:t>2019/8/3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19" y="6674173"/>
            <a:ext cx="3192198" cy="383381"/>
          </a:xfrm>
          <a:prstGeom prst="rect">
            <a:avLst/>
          </a:prstGeom>
        </p:spPr>
        <p:txBody>
          <a:bodyPr vert="horz" lIns="93407" tIns="46703" rIns="93407" bIns="4670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50" y="6674173"/>
            <a:ext cx="2352145" cy="383381"/>
          </a:xfrm>
          <a:prstGeom prst="rect">
            <a:avLst/>
          </a:prstGeom>
        </p:spPr>
        <p:txBody>
          <a:bodyPr vert="horz" lIns="93407" tIns="46703" rIns="93407" bIns="4670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C844C-6195-4497-A21A-2D89E2DBF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84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4062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0273" indent="-350273" algn="l" defTabSz="9340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8926" indent="-291895" algn="l" defTabSz="9340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67578" indent="-233516" algn="l" defTabSz="9340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34609" indent="-233516" algn="l" defTabSz="9340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1641" indent="-233516" algn="l" defTabSz="93406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8672" indent="-233516" algn="l" defTabSz="9340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5703" indent="-233516" algn="l" defTabSz="9340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2733" indent="-233516" algn="l" defTabSz="9340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9765" indent="-233516" algn="l" defTabSz="9340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340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7031" algn="l" defTabSz="9340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4062" algn="l" defTabSz="9340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1094" algn="l" defTabSz="9340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8124" algn="l" defTabSz="9340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5155" algn="l" defTabSz="9340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02186" algn="l" defTabSz="9340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9218" algn="l" defTabSz="9340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6249" algn="l" defTabSz="9340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56861"/>
              </p:ext>
            </p:extLst>
          </p:nvPr>
        </p:nvGraphicFramePr>
        <p:xfrm>
          <a:off x="215777" y="600100"/>
          <a:ext cx="9670502" cy="1040894"/>
        </p:xfrm>
        <a:graphic>
          <a:graphicData uri="http://schemas.openxmlformats.org/drawingml/2006/table">
            <a:tbl>
              <a:tblPr/>
              <a:tblGrid>
                <a:gridCol w="9670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ＭＳ Ｐゴシック" pitchFamily="50" charset="-128"/>
                        </a:rPr>
                        <a:t>万葉集は日本最古の歌集</a:t>
                      </a:r>
                      <a:r>
                        <a:rPr kumimoji="1" lang="ja-JP" altLang="ja-JP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 pitchFamily="50" charset="-128"/>
                        </a:rPr>
                        <a:t> </a:t>
                      </a:r>
                      <a:endParaRPr kumimoji="1" lang="ja-JP" altLang="ja-JP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万葉集の成立は、奈良朝末頃</a:t>
                      </a:r>
                      <a:r>
                        <a:rPr kumimoji="1" lang="en-US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(</a:t>
                      </a: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８世紀末</a:t>
                      </a:r>
                      <a:r>
                        <a:rPr kumimoji="1" lang="en-US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)</a:t>
                      </a: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と考えられている。</a:t>
                      </a:r>
                    </a:p>
                  </a:txBody>
                  <a:tcPr marL="96612" marR="96612" marT="48007" marB="480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9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83727" y="1663928"/>
            <a:ext cx="9815296" cy="129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＜万葉集という名の由来＞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①</a:t>
            </a:r>
            <a:r>
              <a:rPr lang="en-US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｢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葉</a:t>
            </a:r>
            <a:r>
              <a:rPr lang="en-US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｣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を</a:t>
            </a:r>
            <a:r>
              <a:rPr lang="en-US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｢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世</a:t>
            </a:r>
            <a:r>
              <a:rPr lang="en-US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｣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の意味に</a:t>
            </a:r>
            <a:r>
              <a:rPr lang="ja-JP" altLang="en-US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用いて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「</a:t>
            </a:r>
            <a:r>
              <a:rPr lang="ja-JP" altLang="ja-JP" sz="24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万の世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に伝わるべき歌集」とする説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5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②</a:t>
            </a:r>
            <a:r>
              <a:rPr lang="en-US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｢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葉</a:t>
            </a:r>
            <a:r>
              <a:rPr lang="en-US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｣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を</a:t>
            </a:r>
            <a:r>
              <a:rPr lang="en-US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｢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歌</a:t>
            </a:r>
            <a:r>
              <a:rPr lang="en-US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｣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の意味に用いて「</a:t>
            </a:r>
            <a:r>
              <a:rPr lang="ja-JP" altLang="ja-JP" sz="24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万の歌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を収めた歌集」とする説がある。　　</a:t>
            </a:r>
            <a:endParaRPr lang="ja-JP" altLang="ja-JP" sz="2400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759" y="2880370"/>
            <a:ext cx="9903513" cy="129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・成立は最後の歌が天平宝字３年</a:t>
            </a:r>
            <a:r>
              <a:rPr lang="en-US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(759)</a:t>
            </a:r>
            <a:r>
              <a:rPr lang="ja-JP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１月に大伴家持が詠った歌</a:t>
            </a:r>
            <a:endParaRPr lang="en-US" altLang="ja-JP" sz="2500" b="1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lang="ja-JP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であることと家持が亡くなったのが７８５年ということから、奈</a:t>
            </a:r>
            <a:endParaRPr lang="en-US" altLang="ja-JP" sz="2500" b="1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lang="ja-JP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良朝の終わりごろに完成したものと思われる。</a:t>
            </a:r>
            <a:endParaRPr lang="ja-JP" altLang="ja-JP" sz="2500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5776" y="4059500"/>
            <a:ext cx="52148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600" b="1" dirty="0">
                <a:solidFill>
                  <a:srgbClr val="008000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●万葉集最後の歌</a:t>
            </a:r>
            <a:r>
              <a:rPr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（巻</a:t>
            </a: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20</a:t>
            </a:r>
            <a:r>
              <a:rPr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－</a:t>
            </a: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4516</a:t>
            </a:r>
            <a:r>
              <a:rPr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）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7785" y="4560125"/>
            <a:ext cx="9651862" cy="1488597"/>
          </a:xfrm>
          <a:prstGeom prst="rect">
            <a:avLst/>
          </a:prstGeom>
          <a:solidFill>
            <a:srgbClr val="ECFE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3407" tIns="46703" rIns="93407" bIns="46703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1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右の一首は、守</a:t>
            </a:r>
            <a:r>
              <a:rPr lang="en-US" altLang="ja-JP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(</a:t>
            </a:r>
            <a:r>
              <a:rPr lang="ja-JP" altLang="en-US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かみ</a:t>
            </a:r>
            <a:r>
              <a:rPr lang="en-US" altLang="ja-JP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)</a:t>
            </a:r>
            <a:r>
              <a:rPr lang="ja-JP" altLang="ja-JP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大伴宿禰家持作</a:t>
            </a:r>
            <a:r>
              <a:rPr lang="ja-JP" altLang="ja-JP" sz="2200" b="1" dirty="0" err="1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れり</a:t>
            </a:r>
            <a:r>
              <a:rPr lang="ja-JP" altLang="ja-JP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。</a:t>
            </a:r>
            <a:endParaRPr lang="ja-JP" altLang="en-US" sz="22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274" y="4968602"/>
            <a:ext cx="8480454" cy="740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dirty="0">
                <a:latin typeface="Times New Roman" pitchFamily="18" charset="0"/>
                <a:ea typeface="ＨＧｺﾞｼｯｸE-PRO" charset="-128"/>
                <a:cs typeface="ＭＳ Ｐゴシック" pitchFamily="50" charset="-128"/>
              </a:rPr>
              <a:t> 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あらた　</a:t>
            </a:r>
            <a:r>
              <a:rPr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　</a:t>
            </a:r>
            <a:r>
              <a:rPr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 </a:t>
            </a:r>
            <a:r>
              <a:rPr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はじめ  </a:t>
            </a:r>
            <a:r>
              <a:rPr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</a:t>
            </a:r>
            <a:r>
              <a:rPr lang="ja-JP" altLang="ja-JP" sz="1600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はつ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はる　　  　　　　         </a:t>
            </a:r>
            <a:r>
              <a:rPr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    </a:t>
            </a:r>
            <a:r>
              <a:rPr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し　 </a:t>
            </a:r>
            <a:r>
              <a:rPr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よごと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6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新しき 年の始の 初春の 今日降る雪の いや重</a:t>
            </a:r>
            <a:r>
              <a:rPr lang="ja-JP" altLang="ja-JP" sz="2600" b="1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け</a:t>
            </a:r>
            <a:r>
              <a:rPr lang="ja-JP" altLang="ja-JP" sz="26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吉事</a:t>
            </a:r>
            <a:endParaRPr lang="ja-JP" altLang="ja-JP" sz="26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31800" y="4681731"/>
            <a:ext cx="95078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三年の春正月一日に、因幡国の庁にして、饗を国郡の司等に賜へる宴の歌</a:t>
            </a:r>
            <a:endParaRPr lang="ja-JP" altLang="en-US" sz="2200" dirty="0"/>
          </a:p>
        </p:txBody>
      </p:sp>
      <p:sp>
        <p:nvSpPr>
          <p:cNvPr id="9" name="正方形/長方形 8"/>
          <p:cNvSpPr/>
          <p:nvPr/>
        </p:nvSpPr>
        <p:spPr>
          <a:xfrm>
            <a:off x="3096096" y="4516809"/>
            <a:ext cx="66967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14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いなばのくに ちゃう</a:t>
            </a:r>
            <a:r>
              <a:rPr lang="ja-JP" altLang="en-US" sz="14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           　 </a:t>
            </a:r>
            <a:r>
              <a:rPr lang="ja-JP" altLang="ja-JP" sz="14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あへ</a:t>
            </a:r>
            <a:r>
              <a:rPr lang="ja-JP" altLang="en-US" sz="14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lang="ja-JP" altLang="ja-JP" sz="14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くにのこほり つかさら</a:t>
            </a:r>
            <a:r>
              <a:rPr lang="en-US" altLang="ja-JP" sz="14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lang="ja-JP" altLang="en-US" sz="14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　     </a:t>
            </a:r>
            <a:r>
              <a:rPr lang="ja-JP" altLang="ja-JP" sz="14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うたげ</a:t>
            </a:r>
            <a:endParaRPr lang="ja-JP" altLang="en-US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287784" y="6276359"/>
            <a:ext cx="972083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歌の前に書いてある文を「</a:t>
            </a:r>
            <a:r>
              <a:rPr lang="ja-JP" altLang="ja-JP" sz="25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題詞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」</a:t>
            </a: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または「</a:t>
            </a:r>
            <a:r>
              <a:rPr lang="ja-JP" altLang="en-US" sz="25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詞書</a:t>
            </a:r>
            <a:r>
              <a:rPr lang="en-US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(</a:t>
            </a:r>
            <a:r>
              <a:rPr lang="ja-JP" altLang="en-US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ことばがき</a:t>
            </a:r>
            <a:r>
              <a:rPr lang="en-US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)</a:t>
            </a: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」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という。</a:t>
            </a:r>
            <a:endParaRPr lang="en-US" altLang="ja-JP" sz="25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7784" y="6636399"/>
            <a:ext cx="723787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歌の後ろに書かれている文を「</a:t>
            </a:r>
            <a:r>
              <a:rPr lang="ja-JP" altLang="ja-JP" sz="25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左注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」という。</a:t>
            </a:r>
            <a:endParaRPr lang="en-US" altLang="ja-JP" sz="25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3809" y="6039430"/>
            <a:ext cx="9289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＊新しい年のはじめの新春の今日を降りしきる雪のように、いっそう重なれ、吉</a:t>
            </a:r>
            <a:r>
              <a:rPr lang="ja-JP" altLang="ja-JP" dirty="0" err="1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き</a:t>
            </a:r>
            <a:r>
              <a:rPr lang="ja-JP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事よ。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9720832" y="6921866"/>
            <a:ext cx="342527" cy="27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１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36056" y="50"/>
            <a:ext cx="44983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3600" b="1" dirty="0">
                <a:solidFill>
                  <a:srgbClr val="009600"/>
                </a:solidFill>
                <a:latin typeface="+mn-ea"/>
                <a:cs typeface="ＭＳ Ｐゴシック" pitchFamily="50" charset="-128"/>
              </a:rPr>
              <a:t> </a:t>
            </a:r>
            <a:r>
              <a:rPr lang="en-US" altLang="ja-JP" sz="3600" b="1" dirty="0">
                <a:solidFill>
                  <a:srgbClr val="FF0000"/>
                </a:solidFill>
                <a:latin typeface="+mn-ea"/>
                <a:cs typeface="ＭＳ Ｐゴシック" pitchFamily="50" charset="-128"/>
              </a:rPr>
              <a:t>【</a:t>
            </a:r>
            <a:r>
              <a:rPr lang="ja-JP" altLang="en-US" sz="3600" b="1" dirty="0">
                <a:solidFill>
                  <a:srgbClr val="FF0000"/>
                </a:solidFill>
                <a:latin typeface="+mn-ea"/>
                <a:cs typeface="ＭＳ Ｐゴシック" pitchFamily="50" charset="-128"/>
              </a:rPr>
              <a:t>万葉集の基礎知識</a:t>
            </a:r>
            <a:r>
              <a:rPr lang="en-US" altLang="ja-JP" sz="3600" b="1" dirty="0">
                <a:solidFill>
                  <a:srgbClr val="FF0000"/>
                </a:solidFill>
                <a:latin typeface="+mn-ea"/>
                <a:cs typeface="ＭＳ Ｐゴシック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40937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3768" y="432098"/>
            <a:ext cx="9835711" cy="2648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500" b="1" dirty="0">
              <a:solidFill>
                <a:srgbClr val="FF0000"/>
              </a:solidFill>
              <a:latin typeface="Times New Roman" pitchFamily="18" charset="0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『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万葉集</a:t>
            </a: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』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は全部で２０巻だが、全部が一定の方針で一挙</a:t>
            </a:r>
            <a:r>
              <a:rPr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に</a:t>
            </a:r>
            <a:endParaRPr lang="en-US" altLang="ja-JP" sz="26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編纂されたものではない。</a:t>
            </a:r>
            <a:endParaRPr lang="en-US" altLang="ja-JP" sz="26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26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元々成立を異にした巻々が大伴家持の手で整理・編纂され</a:t>
            </a:r>
            <a:r>
              <a:rPr lang="ja-JP" altLang="en-US" sz="26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、</a:t>
            </a:r>
            <a:endParaRPr lang="en-US" altLang="ja-JP" sz="2600" b="1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6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26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その後も人の手が加わって今の形になったと考えられている。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『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万葉集</a:t>
            </a: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』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の中で最も古い部分が巻１と巻２で、以後は逐次</a:t>
            </a:r>
            <a:endParaRPr lang="en-US" altLang="ja-JP" sz="26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付け加えられていった複合歌集。</a:t>
            </a:r>
            <a:endParaRPr lang="ja-JP" altLang="ja-JP" sz="2600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397" y="73799"/>
            <a:ext cx="5865708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31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■逐次付け加えられていった歌集</a:t>
            </a:r>
            <a:endParaRPr lang="en-US" altLang="ja-JP" sz="3100" b="1" dirty="0">
              <a:solidFill>
                <a:srgbClr val="FF0000"/>
              </a:solidFill>
              <a:latin typeface="Times New Roman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1760" y="3024386"/>
            <a:ext cx="9814535" cy="18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31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■全部で２０巻・４５００首</a:t>
            </a:r>
            <a:r>
              <a:rPr lang="ja-JP" altLang="ja-JP" sz="500" b="1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　</a:t>
            </a:r>
            <a:endParaRPr lang="ja-JP" altLang="ja-JP" sz="500" dirty="0">
              <a:solidFill>
                <a:srgbClr val="FF0000"/>
              </a:solidFill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6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 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歌に付けられた番号は４５１６番まであるが、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 ・重出歌</a:t>
            </a:r>
            <a:r>
              <a:rPr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、類似歌が約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１</a:t>
            </a:r>
            <a:r>
              <a:rPr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０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首</a:t>
            </a:r>
            <a:r>
              <a:rPr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ずつ</a:t>
            </a:r>
            <a:endParaRPr lang="ja-JP" altLang="ja-JP" sz="26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 ・一首に２つの番号が付いた歌</a:t>
            </a: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(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巻</a:t>
            </a: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6-1020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en-US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1021)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等ある。</a:t>
            </a:r>
            <a:endParaRPr lang="ja-JP" altLang="ja-JP" sz="2600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59792" y="6234305"/>
            <a:ext cx="9549748" cy="89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6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原本は存在せず、</a:t>
            </a:r>
            <a:r>
              <a:rPr lang="ja-JP" altLang="ja-JP" sz="2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現存するもので一番古いのは平安朝中期ごろの写本で、桂本、金沢本などがある。</a:t>
            </a:r>
            <a:r>
              <a:rPr lang="ja-JP" altLang="ja-JP" sz="26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7783" y="4843750"/>
            <a:ext cx="9616237" cy="1402369"/>
          </a:xfrm>
          <a:prstGeom prst="rect">
            <a:avLst/>
          </a:prstGeom>
          <a:solidFill>
            <a:srgbClr val="FFFF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3407" tIns="46703" rIns="93407" bIns="46703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59792" y="4862377"/>
            <a:ext cx="9455867" cy="143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重出歌の例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: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4-488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 額田王の近江天皇を思ひて作れる歌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　</a:t>
            </a:r>
            <a:r>
              <a:rPr lang="en-US" altLang="ja-JP" sz="2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       </a:t>
            </a:r>
            <a:r>
              <a:rPr lang="ja-JP" altLang="ja-JP" sz="2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君待つと</a:t>
            </a:r>
            <a:r>
              <a:rPr lang="en-US" altLang="ja-JP" sz="8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わが恋ひを</a:t>
            </a:r>
            <a:r>
              <a:rPr lang="ja-JP" altLang="ja-JP" sz="2200" b="1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れば</a:t>
            </a:r>
            <a:r>
              <a:rPr lang="en-US" altLang="ja-JP" sz="8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わが屋戸の</a:t>
            </a:r>
            <a:r>
              <a:rPr lang="en-US" altLang="ja-JP" sz="8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すだれ動かし</a:t>
            </a:r>
            <a:r>
              <a:rPr lang="en-US" altLang="ja-JP" sz="8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秋の風吹く</a:t>
            </a:r>
            <a:endParaRPr lang="en-US" altLang="ja-JP" sz="2200" b="1" dirty="0">
              <a:latin typeface="HG明朝E" panose="02020909000000000000" pitchFamily="17" charset="-128"/>
              <a:ea typeface="HG明朝E" panose="020209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        </a:t>
            </a:r>
            <a:r>
              <a:rPr lang="ja-JP" altLang="en-US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　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8-1606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額田王の近江天皇を思ひて作れる歌</a:t>
            </a:r>
            <a:endParaRPr lang="en-US" altLang="ja-JP" sz="2000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        </a:t>
            </a:r>
            <a:r>
              <a:rPr lang="ja-JP" altLang="en-US" sz="20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　 </a:t>
            </a:r>
            <a:r>
              <a:rPr lang="en-US" altLang="ja-JP" sz="20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君待つと わが恋ひを</a:t>
            </a:r>
            <a:r>
              <a:rPr lang="ja-JP" altLang="ja-JP" sz="2200" b="1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れば</a:t>
            </a:r>
            <a:r>
              <a:rPr lang="ja-JP" altLang="ja-JP" sz="2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わが屋戸の 簾動かし 秋の風吹く</a:t>
            </a:r>
            <a:r>
              <a:rPr lang="ja-JP" altLang="ja-JP" sz="2300" b="1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　</a:t>
            </a:r>
            <a:endParaRPr lang="ja-JP" altLang="ja-JP" sz="2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9720832" y="6921866"/>
            <a:ext cx="342527" cy="27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２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60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6346" y="76750"/>
            <a:ext cx="7380912" cy="57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31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■収められた歌の年代は約１３０年と長い</a:t>
            </a:r>
            <a:endParaRPr lang="en-US" altLang="ja-JP" sz="3100" b="1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7671" y="2497166"/>
            <a:ext cx="9805726" cy="1461854"/>
          </a:xfrm>
          <a:prstGeom prst="rect">
            <a:avLst/>
          </a:prstGeom>
          <a:solidFill>
            <a:srgbClr val="E7EF85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3768" y="5476871"/>
            <a:ext cx="9820894" cy="1435947"/>
          </a:xfrm>
          <a:prstGeom prst="rect">
            <a:avLst/>
          </a:prstGeom>
          <a:solidFill>
            <a:srgbClr val="92CDD2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9281" y="3960490"/>
            <a:ext cx="9825992" cy="1505656"/>
          </a:xfrm>
          <a:prstGeom prst="rect">
            <a:avLst/>
          </a:prstGeom>
          <a:solidFill>
            <a:srgbClr val="C9E7E9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7668" y="1057001"/>
            <a:ext cx="9793854" cy="1422253"/>
          </a:xfrm>
          <a:prstGeom prst="rect">
            <a:avLst/>
          </a:prstGeom>
          <a:solidFill>
            <a:srgbClr val="F5F8C8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ja-JP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8525" y="1182362"/>
            <a:ext cx="573359" cy="105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5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第一期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8589" y="2667636"/>
            <a:ext cx="573359" cy="105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5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第二期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58589" y="4194820"/>
            <a:ext cx="573359" cy="105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5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第三期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77331" y="5578965"/>
            <a:ext cx="573359" cy="105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5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第四期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46884" y="1008162"/>
            <a:ext cx="4922307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舒明天皇即位　　舒明元年（６２９年）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665572" y="1337226"/>
            <a:ext cx="2562686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大化改新　６４５年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346881" y="1665664"/>
            <a:ext cx="3486016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近江大津宮遷都　６６７年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708901" y="2057306"/>
            <a:ext cx="2562686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壬申の乱　６７２年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7620013" y="1087978"/>
            <a:ext cx="2" cy="58248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632600" y="1440210"/>
            <a:ext cx="1419745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天智天皇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632600" y="1800250"/>
            <a:ext cx="1111968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額田王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46884" y="2448322"/>
            <a:ext cx="3793792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飛鳥浄御原宮遷都　６７２年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346884" y="2817891"/>
            <a:ext cx="2870463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藤原京遷都　６９４年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665572" y="3187462"/>
            <a:ext cx="2562686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大宝律令　７０１年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46884" y="3557029"/>
            <a:ext cx="2870463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平城京遷都　７１０年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632600" y="2448322"/>
            <a:ext cx="1419745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天武天皇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632600" y="2808362"/>
            <a:ext cx="1419745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持統天皇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632600" y="3187462"/>
            <a:ext cx="1727521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柿本人麻呂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7632600" y="3528442"/>
            <a:ext cx="1419745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志貴皇子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838750" y="3944277"/>
            <a:ext cx="2073770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和銅３年（</a:t>
            </a:r>
            <a:r>
              <a:rPr lang="en-US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710</a:t>
            </a:r>
            <a:r>
              <a:rPr lang="ja-JP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年）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744403" y="4104506"/>
            <a:ext cx="3075647" cy="1202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古事記成立　　７１２年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養老律令　　　 ７１８年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日本書紀成立 ７２０年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838750" y="5112618"/>
            <a:ext cx="2073770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天平５年（</a:t>
            </a:r>
            <a:r>
              <a:rPr lang="en-US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733</a:t>
            </a:r>
            <a:r>
              <a:rPr lang="ja-JP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年）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744402" y="5942830"/>
            <a:ext cx="4101569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東大寺大仏開眼供養　７５２年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271120" y="6449168"/>
            <a:ext cx="3183048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天平宝字３年（７５９年）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7632600" y="3960490"/>
            <a:ext cx="2035298" cy="157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大伴旅人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山上憶良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山部赤人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大伴坂上郎女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7632600" y="5472658"/>
            <a:ext cx="1419745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大伴家持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7632600" y="6141117"/>
            <a:ext cx="1009376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防人　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709572" y="1112634"/>
            <a:ext cx="496415" cy="137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（初期万葉）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709572" y="2583770"/>
            <a:ext cx="496415" cy="137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（白鳳万葉）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709572" y="4095938"/>
            <a:ext cx="496415" cy="137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（平城万葉）</a:t>
            </a: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694476" y="5536098"/>
            <a:ext cx="496415" cy="137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（天平万葉）</a:t>
            </a:r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1190889" y="1087977"/>
            <a:ext cx="0" cy="58248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6586793" y="1229578"/>
            <a:ext cx="860464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629</a:t>
            </a:r>
            <a:r>
              <a:rPr lang="ja-JP" altLang="ja-JP" sz="20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年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6701271" y="1499836"/>
            <a:ext cx="496415" cy="35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solidFill>
                  <a:srgbClr val="0000FF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～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6608286" y="1690202"/>
            <a:ext cx="860464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672</a:t>
            </a:r>
            <a:r>
              <a:rPr lang="ja-JP" altLang="ja-JP" sz="20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年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6643821" y="3164628"/>
            <a:ext cx="860464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710</a:t>
            </a:r>
            <a:r>
              <a:rPr lang="ja-JP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年</a:t>
            </a:r>
            <a:endParaRPr lang="ja-JP" altLang="ja-JP" dirty="0">
              <a:latin typeface="+mn-ea"/>
              <a:cs typeface="ＭＳ Ｐゴシック" pitchFamily="50" charset="-128"/>
            </a:endParaRP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6643820" y="2646946"/>
            <a:ext cx="860464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672</a:t>
            </a:r>
            <a:r>
              <a:rPr lang="ja-JP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年</a:t>
            </a:r>
            <a:endParaRPr lang="ja-JP" altLang="ja-JP" dirty="0">
              <a:latin typeface="+mn-ea"/>
              <a:cs typeface="ＭＳ Ｐゴシック" pitchFamily="50" charset="-128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6775937" y="2939996"/>
            <a:ext cx="496415" cy="35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solidFill>
                  <a:srgbClr val="0000FF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～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6775937" y="4603463"/>
            <a:ext cx="496415" cy="35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solidFill>
                  <a:srgbClr val="0000FF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～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6789816" y="5755142"/>
            <a:ext cx="496415" cy="35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solidFill>
                  <a:srgbClr val="0000FF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～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6667303" y="4294134"/>
            <a:ext cx="860464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710</a:t>
            </a:r>
            <a:r>
              <a:rPr lang="ja-JP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年</a:t>
            </a:r>
            <a:endParaRPr lang="ja-JP" altLang="ja-JP" dirty="0">
              <a:latin typeface="+mn-ea"/>
              <a:cs typeface="ＭＳ Ｐゴシック" pitchFamily="50" charset="-128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6667303" y="4817522"/>
            <a:ext cx="860464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733</a:t>
            </a:r>
            <a:r>
              <a:rPr lang="ja-JP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年</a:t>
            </a:r>
            <a:endParaRPr lang="ja-JP" altLang="ja-JP" dirty="0">
              <a:latin typeface="+mn-ea"/>
              <a:cs typeface="ＭＳ Ｐゴシック" pitchFamily="50" charset="-128"/>
            </a:endParaRP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6674013" y="5459750"/>
            <a:ext cx="860464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733</a:t>
            </a:r>
            <a:r>
              <a:rPr lang="ja-JP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年</a:t>
            </a:r>
            <a:endParaRPr lang="ja-JP" altLang="ja-JP" dirty="0">
              <a:latin typeface="+mn-ea"/>
              <a:cs typeface="ＭＳ Ｐゴシック" pitchFamily="50" charset="-128"/>
            </a:endParaRP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6674013" y="5917813"/>
            <a:ext cx="860464" cy="4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759</a:t>
            </a:r>
            <a:r>
              <a:rPr lang="ja-JP" altLang="ja-JP" sz="2000" dirty="0">
                <a:solidFill>
                  <a:srgbClr val="0000FF"/>
                </a:solidFill>
                <a:latin typeface="+mn-ea"/>
                <a:cs typeface="ＭＳ Ｐゴシック" pitchFamily="50" charset="-128"/>
              </a:rPr>
              <a:t>年</a:t>
            </a:r>
            <a:endParaRPr lang="ja-JP" altLang="ja-JP" dirty="0">
              <a:latin typeface="+mn-ea"/>
              <a:cs typeface="ＭＳ Ｐゴシック" pitchFamily="50" charset="-128"/>
            </a:endParaRPr>
          </a:p>
        </p:txBody>
      </p:sp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7632600" y="1048568"/>
            <a:ext cx="1419745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舒明天皇</a:t>
            </a:r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7930954" y="6572279"/>
            <a:ext cx="2037274" cy="340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巻</a:t>
            </a: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20-4516</a:t>
            </a:r>
            <a:r>
              <a:rPr lang="ja-JP" altLang="ja-JP" sz="16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　　</a:t>
            </a:r>
            <a:r>
              <a:rPr lang="en-US" altLang="ja-JP" sz="16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759</a:t>
            </a:r>
            <a:r>
              <a:rPr lang="ja-JP" altLang="ja-JP" sz="16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年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7632600" y="5801096"/>
            <a:ext cx="1111968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笠</a:t>
            </a:r>
            <a:r>
              <a:rPr lang="ja-JP" altLang="en-US" sz="2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女郎</a:t>
            </a:r>
            <a:endParaRPr lang="ja-JP" altLang="ja-JP" sz="24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3276204" y="554965"/>
            <a:ext cx="3420292" cy="52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＜</a:t>
            </a:r>
            <a:r>
              <a:rPr lang="ja-JP" altLang="ja-JP" sz="280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万葉の時代区分</a:t>
            </a:r>
            <a:r>
              <a:rPr lang="ja-JP" altLang="en-US" sz="2800" dirty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＞</a:t>
            </a:r>
            <a:endParaRPr lang="ja-JP" altLang="ja-JP" sz="2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1348583" y="5557773"/>
            <a:ext cx="3452352" cy="4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dirty="0"/>
              <a:t>平城復都　　　 　</a:t>
            </a:r>
            <a:r>
              <a:rPr lang="ja-JP" altLang="en-US" sz="2400" dirty="0"/>
              <a:t>　</a:t>
            </a:r>
            <a:r>
              <a:rPr lang="ja-JP" altLang="ja-JP" sz="2400" dirty="0"/>
              <a:t>７４５年</a:t>
            </a:r>
            <a:endParaRPr lang="ja-JP" altLang="ja-JP" sz="24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9757377" y="6921866"/>
            <a:ext cx="342527" cy="27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３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846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6758" y="57439"/>
            <a:ext cx="9758090" cy="98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31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■歌の作者は多く、階層も天皇から庶民まで様々</a:t>
            </a:r>
            <a:endParaRPr lang="ja-JP" altLang="ja-JP" sz="3100" dirty="0">
              <a:solidFill>
                <a:srgbClr val="FF0000"/>
              </a:solidFill>
              <a:latin typeface="Times New Roman" pitchFamily="18" charset="0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7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lang="en-US" altLang="ja-JP" sz="10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6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名前のわかる歌人だけで約５００人。内、女性が約１００人。</a:t>
            </a:r>
            <a:r>
              <a:rPr lang="ja-JP" altLang="ja-JP" sz="2500" dirty="0"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　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697611"/>
              </p:ext>
            </p:extLst>
          </p:nvPr>
        </p:nvGraphicFramePr>
        <p:xfrm>
          <a:off x="215776" y="1176356"/>
          <a:ext cx="9673747" cy="5736462"/>
        </p:xfrm>
        <a:graphic>
          <a:graphicData uri="http://schemas.openxmlformats.org/drawingml/2006/table">
            <a:tbl>
              <a:tblPr/>
              <a:tblGrid>
                <a:gridCol w="932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1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天皇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舒明天皇･天智天皇･天武天皇･持統天皇･聖武天皇 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皇族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あ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り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ま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の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み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こ 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た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け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ち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の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み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こ　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く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さ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か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べ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の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み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こ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お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お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つ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の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み</a:t>
                      </a:r>
                      <a:r>
                        <a:rPr kumimoji="1" lang="ja-JP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こ    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し</a:t>
                      </a:r>
                      <a:r>
                        <a:rPr kumimoji="1" lang="ja-JP" altLang="en-US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き</a:t>
                      </a:r>
                      <a:r>
                        <a:rPr kumimoji="1" lang="ja-JP" altLang="en-US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の</a:t>
                      </a:r>
                      <a:r>
                        <a:rPr kumimoji="1" lang="ja-JP" altLang="en-US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み</a:t>
                      </a:r>
                      <a:r>
                        <a:rPr kumimoji="1" lang="ja-JP" altLang="en-US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有間皇子･高市皇子･草壁皇子･大津皇子･志貴皇子 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貴族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　　　　　　　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たちばな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の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もろえ                  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       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                  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ふじわらのなかまろ</a:t>
                      </a:r>
                      <a:endParaRPr kumimoji="1" lang="ja-JP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藤原鎌足･橘諸兄･大伴旅人･大伴家持･</a:t>
                      </a:r>
                      <a:r>
                        <a:rPr kumimoji="1" lang="ja-JP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藤原仲麻呂 </a:t>
                      </a: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官人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　　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          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やまべのあかひと　 かさのかなむら　やまのうえのおくら   おののをゆ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柿本人麻呂･山部赤人･笠金村･山上憶良･小野老 　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僧侶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さ み ま ん せ い  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はくつう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沙彌満誓･博通法師･元興寺の僧</a:t>
                      </a:r>
                      <a:r>
                        <a:rPr kumimoji="1" lang="en-US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防人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あさくらのますひと　　　      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はせつかべのたりひと　            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    </a:t>
                      </a:r>
                      <a:r>
                        <a:rPr kumimoji="1" lang="ja-JP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おさかべのむしまろ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朝倉益人</a:t>
                      </a:r>
                      <a:r>
                        <a:rPr kumimoji="1" lang="en-US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(</a:t>
                      </a: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上野国</a:t>
                      </a:r>
                      <a:r>
                        <a:rPr kumimoji="1" lang="en-US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)</a:t>
                      </a: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･丈部足人</a:t>
                      </a:r>
                      <a:r>
                        <a:rPr kumimoji="1" lang="en-US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(</a:t>
                      </a: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下野国</a:t>
                      </a:r>
                      <a:r>
                        <a:rPr kumimoji="1" lang="en-US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)</a:t>
                      </a: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･刑部虫麿</a:t>
                      </a:r>
                      <a:r>
                        <a:rPr kumimoji="1" lang="en-US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(</a:t>
                      </a: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駿河国</a:t>
                      </a:r>
                      <a:r>
                        <a:rPr kumimoji="1" lang="en-US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) </a:t>
                      </a: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3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女性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ぬかたのおおきみ　おおくのひめみこ　　　　　　　　　 </a:t>
                      </a: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  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ふじはらのぶにん </a:t>
                      </a: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    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いしかわのいらつめ　 かさのいらつめ 　                       </a:t>
                      </a:r>
                    </a:p>
                    <a:p>
                      <a:r>
                        <a:rPr kumimoji="1" lang="ja-JP" altLang="ja-JP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額田王</a:t>
                      </a:r>
                      <a:r>
                        <a:rPr kumimoji="1" lang="ja-JP" altLang="en-US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･</a:t>
                      </a:r>
                      <a:r>
                        <a:rPr kumimoji="1" lang="ja-JP" altLang="ja-JP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大伯皇女･光明皇后･藤原夫人･石川郎女</a:t>
                      </a:r>
                      <a:r>
                        <a:rPr kumimoji="1" lang="ja-JP" altLang="en-US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･</a:t>
                      </a:r>
                      <a:r>
                        <a:rPr kumimoji="1" lang="ja-JP" altLang="ja-JP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笠女郎</a:t>
                      </a:r>
                      <a:r>
                        <a:rPr kumimoji="1" lang="ja-JP" altLang="en-US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･</a:t>
                      </a:r>
                      <a:endParaRPr kumimoji="1" lang="ja-JP" altLang="ja-JP" sz="2600" b="1" kern="1200" dirty="0"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+mn-cs"/>
                      </a:endParaRPr>
                    </a:p>
                    <a:p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おおとものさかのうえの</a:t>
                      </a:r>
                      <a:r>
                        <a:rPr kumimoji="1" lang="ja-JP" altLang="ja-JP" sz="1200" b="1" kern="1200" dirty="0" err="1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いら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つめ   ひたちのをとめ　よさみのをとめ</a:t>
                      </a:r>
                    </a:p>
                    <a:p>
                      <a:r>
                        <a:rPr kumimoji="1" lang="ja-JP" altLang="ja-JP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大伴坂上郎女</a:t>
                      </a:r>
                      <a:r>
                        <a:rPr kumimoji="1" lang="ja-JP" altLang="en-US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･</a:t>
                      </a:r>
                      <a:r>
                        <a:rPr kumimoji="1" lang="ja-JP" altLang="ja-JP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常陸娘子･依羅娘子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(</a:t>
                      </a:r>
                      <a:r>
                        <a:rPr kumimoji="1" lang="ja-JP" altLang="ja-JP" sz="2000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柿本人麻呂の石見の国の妻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)</a:t>
                      </a:r>
                      <a:r>
                        <a:rPr kumimoji="1" lang="ja-JP" altLang="ja-JP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･</a:t>
                      </a:r>
                    </a:p>
                    <a:p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するがのうねめ    　</a:t>
                      </a: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   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さ  み  に   </a:t>
                      </a: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        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う か れ め か ま ふ の を と め   </a:t>
                      </a: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               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う か れ め </a:t>
                      </a:r>
                      <a:r>
                        <a:rPr kumimoji="1" lang="en-US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 </a:t>
                      </a:r>
                      <a:r>
                        <a:rPr kumimoji="1" lang="ja-JP" altLang="ja-JP" sz="12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は に し</a:t>
                      </a:r>
                    </a:p>
                    <a:p>
                      <a:r>
                        <a:rPr kumimoji="1" lang="ja-JP" altLang="ja-JP" sz="2600" b="1" kern="1200" dirty="0"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+mn-cs"/>
                        </a:rPr>
                        <a:t>駿河婇女･沙彌尼･遊行女婦蒲生娘子･遊行女婦土師 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9720832" y="6921866"/>
            <a:ext cx="342527" cy="27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４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11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212" y="4782195"/>
            <a:ext cx="9685016" cy="2180343"/>
          </a:xfrm>
          <a:prstGeom prst="rect">
            <a:avLst/>
          </a:prstGeom>
          <a:solidFill>
            <a:srgbClr val="EAFDE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242045"/>
              </p:ext>
            </p:extLst>
          </p:nvPr>
        </p:nvGraphicFramePr>
        <p:xfrm>
          <a:off x="236503" y="753410"/>
          <a:ext cx="9691268" cy="3392624"/>
        </p:xfrm>
        <a:graphic>
          <a:graphicData uri="http://schemas.openxmlformats.org/drawingml/2006/table">
            <a:tbl>
              <a:tblPr/>
              <a:tblGrid>
                <a:gridCol w="1275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5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そうもんか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相聞歌</a:t>
                      </a: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互いに消息を交わしあうことで、主として男女の恋を詠みあう歌。</a:t>
                      </a: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ば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ん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挽</a:t>
                      </a:r>
                      <a:r>
                        <a:rPr kumimoji="1" lang="en-US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歌</a:t>
                      </a: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死者を悼み、哀傷する歌。</a:t>
                      </a: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7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ぞ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う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雑</a:t>
                      </a:r>
                      <a:r>
                        <a:rPr kumimoji="1" lang="en-US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歌</a:t>
                      </a: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相聞・挽歌以外の歌。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主に宮廷関係の儀礼の歌、旅で詠んだ歌、自然や四季をめでた歌など。</a:t>
                      </a: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その他</a:t>
                      </a: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譬喩歌、羈旅歌、問答歌、東歌など。</a:t>
                      </a: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77156" y="72058"/>
            <a:ext cx="6979380" cy="57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31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■歌は相聞・挽歌・雑歌の３つが基本</a:t>
            </a:r>
            <a:endParaRPr lang="ja-JP" altLang="ja-JP" sz="31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9104" y="4300428"/>
            <a:ext cx="122866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>
                <a:solidFill>
                  <a:srgbClr val="FF0000"/>
                </a:solidFill>
              </a:rPr>
              <a:t>●歌体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83212" y="5214243"/>
            <a:ext cx="96850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61729" y="5646291"/>
            <a:ext cx="96850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61729" y="6078339"/>
            <a:ext cx="96850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1729" y="6510387"/>
            <a:ext cx="96850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87784" y="4752579"/>
            <a:ext cx="15810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短　　歌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7784" y="5173951"/>
            <a:ext cx="15810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長　　歌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7784" y="5605999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旋</a:t>
            </a:r>
            <a:r>
              <a:rPr kumimoji="1" lang="ja-JP" altLang="en-US" sz="8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</a:t>
            </a:r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</a:t>
            </a:r>
            <a:r>
              <a:rPr kumimoji="1" lang="ja-JP" altLang="en-US" sz="8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</a:t>
            </a:r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頭</a:t>
            </a:r>
            <a:r>
              <a:rPr kumimoji="1" lang="ja-JP" altLang="en-US" sz="8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</a:t>
            </a:r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</a:t>
            </a:r>
            <a:r>
              <a:rPr lang="ja-JP" altLang="en-US" sz="8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</a:t>
            </a:r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歌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7784" y="6038047"/>
            <a:ext cx="15810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仏足石歌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7784" y="6470095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短</a:t>
            </a:r>
            <a:r>
              <a:rPr kumimoji="1" lang="ja-JP" altLang="en-US" sz="8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 </a:t>
            </a:r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連</a:t>
            </a:r>
            <a:r>
              <a:rPr kumimoji="1" lang="ja-JP" altLang="en-US" sz="8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 </a:t>
            </a:r>
            <a:r>
              <a:rPr kumimoji="1" lang="ja-JP" altLang="en-US" sz="2600" b="1" dirty="0">
                <a:latin typeface="HG明朝B" panose="02020809000000000000" pitchFamily="17" charset="-128"/>
                <a:ea typeface="HG明朝B" panose="02020809000000000000" pitchFamily="17" charset="-128"/>
              </a:rPr>
              <a:t> 歌</a:t>
            </a:r>
          </a:p>
        </p:txBody>
      </p:sp>
      <p:cxnSp>
        <p:nvCxnSpPr>
          <p:cNvPr id="16" name="直線コネクタ 15"/>
          <p:cNvCxnSpPr/>
          <p:nvPr/>
        </p:nvCxnSpPr>
        <p:spPr>
          <a:xfrm>
            <a:off x="1979032" y="4782194"/>
            <a:ext cx="0" cy="2148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979033" y="4802298"/>
            <a:ext cx="19201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五七五七七</a:t>
            </a:r>
            <a:endParaRPr kumimoji="1" lang="ja-JP" altLang="en-US" sz="26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79032" y="5234346"/>
            <a:ext cx="34759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五七五七･････五七七</a:t>
            </a:r>
            <a:endParaRPr kumimoji="1" lang="ja-JP" altLang="en-US" sz="26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79032" y="5605999"/>
            <a:ext cx="2265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五七七五七七</a:t>
            </a:r>
            <a:endParaRPr kumimoji="1" lang="ja-JP" altLang="en-US" sz="26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79032" y="6038047"/>
            <a:ext cx="2265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五七五七七七</a:t>
            </a:r>
            <a:endParaRPr kumimoji="1" lang="ja-JP" altLang="en-US" sz="26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79032" y="6470095"/>
            <a:ext cx="56745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五七五</a:t>
            </a:r>
            <a:r>
              <a:rPr lang="en-US" altLang="ja-JP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/</a:t>
            </a:r>
            <a:r>
              <a:rPr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七七</a:t>
            </a:r>
            <a:r>
              <a:rPr lang="en-US" altLang="ja-JP" dirty="0">
                <a:latin typeface="HG明朝B" panose="02020809000000000000" pitchFamily="17" charset="-128"/>
                <a:ea typeface="HG明朝B" panose="02020809000000000000" pitchFamily="17" charset="-128"/>
              </a:rPr>
              <a:t>(</a:t>
            </a:r>
            <a:r>
              <a:rPr lang="ja-JP" altLang="en-US" dirty="0">
                <a:latin typeface="HG明朝B" panose="02020809000000000000" pitchFamily="17" charset="-128"/>
                <a:ea typeface="HG明朝B" panose="02020809000000000000" pitchFamily="17" charset="-128"/>
              </a:rPr>
              <a:t>上の句と下の句は別人が詠む</a:t>
            </a:r>
            <a:r>
              <a:rPr lang="en-US" altLang="ja-JP" dirty="0">
                <a:latin typeface="HG明朝B" panose="02020809000000000000" pitchFamily="17" charset="-128"/>
                <a:ea typeface="HG明朝B" panose="02020809000000000000" pitchFamily="17" charset="-128"/>
              </a:rPr>
              <a:t>)</a:t>
            </a:r>
            <a:endParaRPr kumimoji="1" lang="ja-JP" altLang="en-US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7354939" y="4752578"/>
            <a:ext cx="0" cy="21782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570143" y="4782196"/>
            <a:ext cx="24387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約４</a:t>
            </a:r>
            <a:r>
              <a:rPr kumimoji="1" lang="en-US" altLang="ja-JP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,</a:t>
            </a:r>
            <a:r>
              <a:rPr kumimoji="1"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２００首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70143" y="5234346"/>
            <a:ext cx="24387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約 　２６０首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70143" y="5666394"/>
            <a:ext cx="24387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約　　 ６０首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981909" y="6098442"/>
            <a:ext cx="8829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１首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981909" y="6530490"/>
            <a:ext cx="8829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>
                <a:latin typeface="HG明朝B" panose="02020809000000000000" pitchFamily="17" charset="-128"/>
                <a:ea typeface="HG明朝B" panose="02020809000000000000" pitchFamily="17" charset="-128"/>
              </a:rPr>
              <a:t>１首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9738345" y="6921866"/>
            <a:ext cx="342527" cy="27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５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49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719832" y="2232298"/>
            <a:ext cx="5040560" cy="1100201"/>
          </a:xfrm>
          <a:prstGeom prst="rect">
            <a:avLst/>
          </a:prstGeom>
          <a:solidFill>
            <a:srgbClr val="F2FB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9792" y="4392537"/>
            <a:ext cx="9627356" cy="689345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3407" tIns="46703" rIns="93407" bIns="46703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99950" y="72059"/>
            <a:ext cx="7186583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3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■歌に詠まれている土地はほぼ日本全土</a:t>
            </a:r>
            <a:endParaRPr kumimoji="1" lang="ja-JP" altLang="ja-JP" sz="3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52820" y="504106"/>
            <a:ext cx="978403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kumimoji="1" lang="en-US" altLang="ja-JP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『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万葉集</a:t>
            </a: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』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に出てくる土地は、北海道、青森</a:t>
            </a:r>
            <a:r>
              <a:rPr kumimoji="1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･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秋田</a:t>
            </a:r>
            <a:r>
              <a:rPr kumimoji="1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･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山</a:t>
            </a:r>
            <a:r>
              <a:rPr kumimoji="1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形･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岩手</a:t>
            </a:r>
            <a:r>
              <a:rPr kumimoji="1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･</a:t>
            </a:r>
            <a:endParaRPr kumimoji="1" lang="en-US" altLang="ja-JP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沖縄の５県を除く日本全土に及んでいる。</a:t>
            </a:r>
            <a:endParaRPr kumimoji="1" lang="en-US" altLang="ja-JP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歌に詠まれている地名数は約１２００。（延べ約２９</a:t>
            </a:r>
            <a:r>
              <a:rPr kumimoji="1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０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０</a:t>
            </a:r>
            <a:r>
              <a:rPr kumimoji="1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。</a:t>
            </a: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大和の国</a:t>
            </a: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(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奈良県</a:t>
            </a: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)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で歌に詠まれている地名数は約３００。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　　　　　　　　　　　　　　　　</a:t>
            </a: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(</a:t>
            </a:r>
            <a:r>
              <a:rPr kumimoji="1" lang="ja-JP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延べ約９００。</a:t>
            </a: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rgbClr val="009A00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)</a:t>
            </a:r>
            <a:r>
              <a:rPr kumimoji="1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endParaRPr kumimoji="1" lang="ja-JP" altLang="ja-JP" sz="27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1240" y="3456434"/>
            <a:ext cx="9909660" cy="55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30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■歴史的な</a:t>
            </a:r>
            <a:r>
              <a:rPr lang="ja-JP" altLang="en-US" sz="30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事件</a:t>
            </a:r>
            <a:r>
              <a:rPr lang="ja-JP" altLang="ja-JP" sz="30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に関連した歌も多い</a:t>
            </a:r>
            <a:r>
              <a:rPr lang="en-US" altLang="ja-JP" sz="26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【</a:t>
            </a:r>
            <a:r>
              <a:rPr lang="ja-JP" altLang="ja-JP" sz="26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万葉集は歴史書でもある</a:t>
            </a:r>
            <a:r>
              <a:rPr lang="en-US" altLang="ja-JP" sz="2600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】</a:t>
            </a:r>
            <a:endParaRPr lang="ja-JP" altLang="ja-JP" sz="26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768" y="3888482"/>
            <a:ext cx="9886640" cy="1817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600" b="1" dirty="0">
                <a:solidFill>
                  <a:srgbClr val="0033CC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r>
              <a:rPr lang="ja-JP" altLang="en-US" sz="2600" b="1" dirty="0">
                <a:solidFill>
                  <a:srgbClr val="0033CC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●</a:t>
            </a:r>
            <a:r>
              <a:rPr lang="ja-JP" altLang="ja-JP" sz="2600" b="1" dirty="0">
                <a:solidFill>
                  <a:srgbClr val="0033CC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有間皇子の謀反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（巻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2-141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142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追悼の歌巻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2-143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144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145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146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）</a:t>
            </a:r>
            <a:endParaRPr lang="en-US" altLang="ja-JP" sz="2000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500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 </a:t>
            </a:r>
            <a:r>
              <a:rPr lang="en-US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</a:t>
            </a:r>
            <a:r>
              <a:rPr lang="ja-JP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いはしろ　　 </a:t>
            </a:r>
            <a:r>
              <a:rPr lang="en-US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 　</a:t>
            </a:r>
            <a:r>
              <a:rPr lang="en-US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en-US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え　　　　　　　</a:t>
            </a:r>
            <a:r>
              <a:rPr lang="en-US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</a:t>
            </a:r>
            <a:r>
              <a:rPr lang="ja-JP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en-US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 </a:t>
            </a:r>
            <a:r>
              <a:rPr lang="ja-JP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まさき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7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磐代の 浜松が枝を 引き結び 真幸</a:t>
            </a:r>
            <a:r>
              <a:rPr lang="ja-JP" altLang="ja-JP" sz="2400" b="1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く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あらば また還り見む</a:t>
            </a:r>
            <a:r>
              <a:rPr lang="ja-JP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（巻</a:t>
            </a:r>
            <a:r>
              <a:rPr lang="en-US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2-141</a:t>
            </a:r>
            <a:r>
              <a:rPr lang="ja-JP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5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ja-JP" altLang="en-US" sz="20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ja-JP" altLang="ja-JP" b="1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＊磐代の浜松の枝を結びあわせて神に無事を祈るが、もし命あって帰路に通ることがあった</a:t>
            </a:r>
            <a:endParaRPr lang="en-US" altLang="ja-JP" b="1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  </a:t>
            </a:r>
            <a:r>
              <a:rPr lang="ja-JP" altLang="ja-JP" b="1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ら、再びみることだろう。</a:t>
            </a:r>
            <a:endParaRPr lang="ja-JP" altLang="ja-JP" b="1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7784" y="5628287"/>
            <a:ext cx="66967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6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●</a:t>
            </a:r>
            <a:r>
              <a:rPr lang="ja-JP" altLang="ja-JP" sz="26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大津皇子の事件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（巻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2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－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105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106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巻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3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－</a:t>
            </a:r>
            <a:r>
              <a:rPr lang="en-US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416</a:t>
            </a:r>
            <a:r>
              <a:rPr lang="ja-JP" altLang="ja-JP" sz="20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）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59792" y="6120730"/>
            <a:ext cx="9627356" cy="653053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3407" tIns="46703" rIns="93407" bIns="46703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en-US" altLang="ja-JP" sz="16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             </a:t>
            </a:r>
            <a:r>
              <a:rPr lang="ja-JP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いはれ　  　　　     </a:t>
            </a:r>
            <a:r>
              <a:rPr lang="en-US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15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かも    けふ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b="1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ももづたふ</a:t>
            </a:r>
            <a:r>
              <a:rPr lang="en-US" altLang="ja-JP" sz="1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磐余の池に</a:t>
            </a:r>
            <a:r>
              <a:rPr lang="en-US" altLang="ja-JP" sz="1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鳴く鴨を</a:t>
            </a:r>
            <a:r>
              <a:rPr lang="en-US" altLang="ja-JP" sz="1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今日のみ見て</a:t>
            </a:r>
            <a:r>
              <a:rPr lang="ja-JP" altLang="ja-JP" sz="2400" b="1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や</a:t>
            </a:r>
            <a:r>
              <a:rPr lang="en-US" altLang="ja-JP" sz="12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雲隠</a:t>
            </a:r>
            <a:r>
              <a:rPr lang="ja-JP" altLang="ja-JP" sz="2400" b="1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り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なむ</a:t>
            </a:r>
            <a:r>
              <a:rPr lang="ja-JP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（巻</a:t>
            </a:r>
            <a:r>
              <a:rPr lang="en-US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3-416</a:t>
            </a:r>
            <a:r>
              <a:rPr lang="ja-JP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）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59792" y="6759510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b="1" dirty="0"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＊磐余の池に鳴く鴨を見るのも今日を限りとして、私は雲の彼方に去るのだろうか。</a:t>
            </a:r>
            <a:endParaRPr lang="ja-JP" altLang="ja-JP" b="1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47824" y="2276430"/>
            <a:ext cx="54726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「奈良」という名がつくのは</a:t>
            </a:r>
            <a:r>
              <a:rPr lang="ja-JP" altLang="en-US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約</a:t>
            </a:r>
            <a:r>
              <a:rPr lang="ja-JP" altLang="ja-JP" sz="22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５０首　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200" b="1" dirty="0">
                <a:solidFill>
                  <a:srgbClr val="008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「吉野」という名がつくのは約６０首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200" b="1" dirty="0">
                <a:solidFill>
                  <a:srgbClr val="7030A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「春日」という名がつくのは約５０首</a:t>
            </a:r>
            <a:r>
              <a:rPr lang="ja-JP" altLang="ja-JP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9720832" y="6921866"/>
            <a:ext cx="342527" cy="27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６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53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3768" y="508793"/>
            <a:ext cx="9788210" cy="400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9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r>
              <a:rPr lang="en-US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『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万葉集</a:t>
            </a:r>
            <a:r>
              <a:rPr lang="en-US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』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は通常、漢字と平が</a:t>
            </a:r>
            <a:r>
              <a:rPr lang="ja-JP" altLang="ja-JP" sz="2500" b="1" dirty="0" err="1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なの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混じった読み下し文で書かれ</a:t>
            </a:r>
            <a:endParaRPr lang="en-US" altLang="ja-JP" sz="25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2500" b="1" dirty="0" err="1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た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ものを目にしているが、原文は漢字だけの文字表記によって</a:t>
            </a: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書</a:t>
            </a:r>
            <a:endParaRPr lang="en-US" altLang="ja-JP" sz="25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かれている。</a:t>
            </a:r>
            <a:r>
              <a:rPr lang="ja-JP" altLang="en-US" sz="25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当時、自分の国の言葉を表す文字を持たなかったの</a:t>
            </a:r>
            <a:endParaRPr lang="en-US" altLang="ja-JP" sz="2500" b="1" dirty="0">
              <a:solidFill>
                <a:srgbClr val="FF0000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で漢字を借りて「やまとことば」を表記した。</a:t>
            </a:r>
            <a:endParaRPr lang="en-US" altLang="ja-JP" sz="2500" b="1" dirty="0">
              <a:solidFill>
                <a:srgbClr val="FF0000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・万葉前期の歌は、漢字本来の意味を生かした表意文字と字音に</a:t>
            </a:r>
            <a:r>
              <a:rPr lang="ja-JP" altLang="en-US" sz="2500" b="1" dirty="0" err="1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よ</a:t>
            </a:r>
            <a:endParaRPr lang="en-US" altLang="ja-JP" sz="2500" b="1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って用いる表音文字の混じった歌が多い。</a:t>
            </a:r>
            <a:r>
              <a:rPr lang="ja-JP" altLang="ja-JP" sz="2500" b="1" dirty="0">
                <a:solidFill>
                  <a:srgbClr val="008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万葉後期になると</a:t>
            </a:r>
            <a:r>
              <a:rPr lang="ja-JP" altLang="en-US" sz="2500" b="1" dirty="0">
                <a:solidFill>
                  <a:srgbClr val="008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字音</a:t>
            </a:r>
            <a:endParaRPr lang="en-US" altLang="ja-JP" sz="2500" b="1" dirty="0">
              <a:solidFill>
                <a:srgbClr val="008000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b="1" dirty="0">
                <a:solidFill>
                  <a:srgbClr val="008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2500" b="1" dirty="0">
                <a:solidFill>
                  <a:srgbClr val="008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によって用いる表音文字主体の歌が多くなっている。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・字音によって書かれたものは一字一音で、結果的には仮名文字</a:t>
            </a: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と</a:t>
            </a:r>
            <a:endParaRPr lang="en-US" altLang="ja-JP" sz="2500" b="1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同じような機能を果た</a:t>
            </a:r>
            <a:r>
              <a:rPr lang="ja-JP" altLang="en-US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す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ことから</a:t>
            </a:r>
            <a:r>
              <a:rPr lang="ja-JP" altLang="ja-JP" sz="25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「万葉仮</a:t>
            </a:r>
            <a:r>
              <a:rPr lang="ja-JP" altLang="en-US" sz="25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名</a:t>
            </a:r>
            <a:r>
              <a:rPr lang="ja-JP" altLang="ja-JP" sz="25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」</a:t>
            </a:r>
            <a:r>
              <a:rPr lang="ja-JP" altLang="ja-JP" sz="25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とも呼ばれている。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・ただ、題詞と左注の原文は、漢文で書かれている。</a:t>
            </a:r>
            <a:endParaRPr lang="ja-JP" altLang="ja-JP" sz="2500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9740" y="76750"/>
            <a:ext cx="5794668" cy="57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31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■原文はすべて漢字＜漢字文＞</a:t>
            </a:r>
            <a:endParaRPr lang="ja-JP" altLang="ja-JP" sz="31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469593"/>
              </p:ext>
            </p:extLst>
          </p:nvPr>
        </p:nvGraphicFramePr>
        <p:xfrm>
          <a:off x="143768" y="4968602"/>
          <a:ext cx="9787302" cy="1123724"/>
        </p:xfrm>
        <a:graphic>
          <a:graphicData uri="http://schemas.openxmlformats.org/drawingml/2006/table">
            <a:tbl>
              <a:tblPr/>
              <a:tblGrid>
                <a:gridCol w="148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原　　　文</a:t>
                      </a:r>
                      <a:endParaRPr kumimoji="1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安須可河伯</a:t>
                      </a:r>
                      <a:r>
                        <a:rPr kumimoji="1" lang="en-US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世久</a:t>
                      </a:r>
                      <a:r>
                        <a:rPr kumimoji="1" lang="ja-JP" altLang="ja-JP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登之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里世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波</a:t>
                      </a:r>
                      <a:r>
                        <a:rPr kumimoji="1" lang="en-US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安麻多欲母</a:t>
                      </a:r>
                      <a:r>
                        <a:rPr kumimoji="1" lang="en-US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為祢弖己麻思乎</a:t>
                      </a:r>
                      <a:r>
                        <a:rPr kumimoji="1" lang="en-US" altLang="ja-JP" sz="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世久</a:t>
                      </a:r>
                      <a:r>
                        <a:rPr kumimoji="1" lang="ja-JP" altLang="ja-JP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得四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里世</a:t>
                      </a:r>
                      <a:r>
                        <a:rPr kumimoji="1" lang="ja-JP" altLang="ja-JP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婆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　　　　　　　　　　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endParaRPr kumimoji="1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読み下し文</a:t>
                      </a:r>
                      <a:endParaRPr kumimoji="1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　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せ　　　　　　　　　　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 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よ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</a:t>
                      </a: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ゐ</a:t>
                      </a: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ね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こ　　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    </a:t>
                      </a:r>
                      <a:r>
                        <a:rPr kumimoji="1" lang="ja-JP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せ</a:t>
                      </a:r>
                      <a:endParaRPr kumimoji="1" lang="en-US" altLang="ja-JP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明日香川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塞く</a:t>
                      </a:r>
                      <a:r>
                        <a:rPr kumimoji="1" lang="ja-JP" altLang="ja-JP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と知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り</a:t>
                      </a:r>
                      <a:r>
                        <a:rPr kumimoji="1" lang="ja-JP" altLang="ja-JP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せ</a:t>
                      </a:r>
                      <a:r>
                        <a:rPr kumimoji="1" lang="ja-JP" altLang="ja-JP" sz="20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ば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あまた夜も</a:t>
                      </a: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 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率寝て来ましを</a:t>
                      </a:r>
                      <a:r>
                        <a:rPr kumimoji="1" lang="ja-JP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塞く</a:t>
                      </a:r>
                      <a:r>
                        <a:rPr kumimoji="1" lang="ja-JP" altLang="ja-JP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と知</a:t>
                      </a:r>
                      <a:r>
                        <a:rPr kumimoji="1" lang="ja-JP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り</a:t>
                      </a:r>
                      <a:r>
                        <a:rPr kumimoji="1" lang="ja-JP" altLang="ja-JP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せ</a:t>
                      </a:r>
                      <a:r>
                        <a:rPr kumimoji="1" lang="ja-JP" altLang="ja-JP" sz="20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ば</a:t>
                      </a:r>
                      <a:endParaRPr kumimoji="1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3475" y="4464546"/>
            <a:ext cx="983226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dirty="0"/>
              <a:t>●</a:t>
            </a:r>
            <a:r>
              <a:rPr lang="ja-JP" altLang="ja-JP" sz="2500" b="1" dirty="0">
                <a:latin typeface="+mn-ea"/>
                <a:cs typeface="ＭＳ Ｐゴシック" pitchFamily="50" charset="-128"/>
              </a:rPr>
              <a:t>漢字の意味とは関係なしに一字一音で用いた場合</a:t>
            </a:r>
            <a:r>
              <a:rPr lang="ja-JP" altLang="en-US" sz="2500" b="1" dirty="0">
                <a:latin typeface="+mn-ea"/>
                <a:cs typeface="ＭＳ Ｐゴシック" pitchFamily="50" charset="-128"/>
              </a:rPr>
              <a:t> </a:t>
            </a:r>
            <a:r>
              <a:rPr lang="ja-JP" altLang="en-US" sz="2500" b="1" dirty="0">
                <a:solidFill>
                  <a:srgbClr val="FF0000"/>
                </a:solidFill>
                <a:latin typeface="+mn-ea"/>
                <a:cs typeface="ＭＳ Ｐゴシック" pitchFamily="50" charset="-128"/>
              </a:rPr>
              <a:t>＜万葉仮名＞</a:t>
            </a:r>
            <a:endParaRPr lang="ja-JP" altLang="ja-JP" sz="2500" dirty="0">
              <a:latin typeface="+mn-ea"/>
              <a:cs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153" y="5722994"/>
            <a:ext cx="1585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(</a:t>
            </a:r>
            <a:r>
              <a:rPr lang="ja-JP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巻</a:t>
            </a:r>
            <a:r>
              <a:rPr lang="en-US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14</a:t>
            </a:r>
            <a:r>
              <a:rPr lang="ja-JP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－</a:t>
            </a:r>
            <a:r>
              <a:rPr lang="en-US" altLang="ja-JP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3545)</a:t>
            </a:r>
            <a:endParaRPr lang="ja-JP" altLang="ja-JP" dirty="0"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4595" y="6094067"/>
            <a:ext cx="976025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00" dirty="0">
                <a:solidFill>
                  <a:srgbClr val="008000"/>
                </a:solidFill>
              </a:rPr>
              <a:t>●</a:t>
            </a:r>
            <a:r>
              <a:rPr lang="ja-JP" altLang="ja-JP" sz="2500" b="1" dirty="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原文で見ると万葉人に掛け算の知識があった －九九の用字－</a:t>
            </a:r>
            <a:r>
              <a:rPr lang="ja-JP" altLang="ja-JP" sz="2500" b="1" dirty="0">
                <a:solidFill>
                  <a:srgbClr val="009A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25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endParaRPr lang="ja-JP" altLang="en-US" sz="2500" dirty="0">
              <a:solidFill>
                <a:srgbClr val="0000FF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9792" y="6480770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例</a:t>
            </a:r>
            <a:r>
              <a:rPr lang="en-US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:｢</a:t>
            </a:r>
            <a:r>
              <a:rPr lang="ja-JP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二二</a:t>
            </a:r>
            <a:r>
              <a:rPr lang="en-US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｣</a:t>
            </a:r>
            <a:r>
              <a:rPr lang="ja-JP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と書いて</a:t>
            </a:r>
            <a:r>
              <a:rPr lang="en-US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｢</a:t>
            </a:r>
            <a:r>
              <a:rPr lang="ja-JP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し</a:t>
            </a:r>
            <a:r>
              <a:rPr lang="en-US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｣</a:t>
            </a:r>
            <a:r>
              <a:rPr lang="ja-JP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と読む。</a:t>
            </a:r>
            <a:r>
              <a:rPr lang="ja-JP" altLang="ja-JP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二</a:t>
            </a:r>
            <a:r>
              <a:rPr lang="en-US" altLang="ja-JP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×</a:t>
            </a:r>
            <a:r>
              <a:rPr lang="ja-JP" altLang="ja-JP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二＝四</a:t>
            </a:r>
            <a:r>
              <a:rPr lang="en-US" altLang="ja-JP" sz="16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(</a:t>
            </a:r>
            <a:r>
              <a:rPr lang="ja-JP" altLang="ja-JP" sz="16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し</a:t>
            </a:r>
            <a:r>
              <a:rPr lang="en-US" altLang="ja-JP" sz="1600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)</a:t>
            </a:r>
            <a:r>
              <a:rPr lang="ja-JP" altLang="en-US" sz="1600" b="1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sz="16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〈</a:t>
            </a:r>
            <a:r>
              <a:rPr lang="ja-JP" altLang="en-US" sz="16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原文</a:t>
            </a:r>
            <a:r>
              <a:rPr lang="en-US" altLang="ja-JP" sz="16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〉</a:t>
            </a:r>
            <a:r>
              <a:rPr lang="ja-JP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如是</a:t>
            </a:r>
            <a:r>
              <a:rPr lang="ja-JP" altLang="ja-JP" sz="16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二二</a:t>
            </a:r>
            <a:r>
              <a:rPr lang="ja-JP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知三</a:t>
            </a:r>
            <a:r>
              <a:rPr lang="en-US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→</a:t>
            </a:r>
            <a:r>
              <a:rPr lang="en-US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かく</a:t>
            </a:r>
            <a:r>
              <a:rPr lang="ja-JP" altLang="ja-JP" sz="16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し</a:t>
            </a:r>
            <a:r>
              <a:rPr lang="ja-JP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知ら</a:t>
            </a:r>
            <a:r>
              <a:rPr lang="ja-JP" altLang="ja-JP" sz="1600" b="1" dirty="0" err="1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さむ</a:t>
            </a:r>
            <a:endParaRPr lang="en-US" altLang="ja-JP" sz="1600" b="1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65336" y="6755976"/>
            <a:ext cx="9271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｢</a:t>
            </a:r>
            <a:r>
              <a:rPr lang="ja-JP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十六</a:t>
            </a:r>
            <a:r>
              <a:rPr lang="en-US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｣</a:t>
            </a:r>
            <a:r>
              <a:rPr lang="ja-JP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と書いて</a:t>
            </a:r>
            <a:r>
              <a:rPr lang="en-US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｢</a:t>
            </a:r>
            <a:r>
              <a:rPr lang="ja-JP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鹿猪</a:t>
            </a:r>
            <a:r>
              <a:rPr lang="en-US" altLang="ja-JP" sz="1600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(</a:t>
            </a:r>
            <a:r>
              <a:rPr lang="ja-JP" altLang="ja-JP" sz="1600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しし</a:t>
            </a:r>
            <a:r>
              <a:rPr lang="en-US" altLang="ja-JP" sz="1600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)</a:t>
            </a:r>
            <a:r>
              <a:rPr lang="en-US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｣</a:t>
            </a:r>
            <a:r>
              <a:rPr lang="ja-JP" altLang="ja-JP" b="1" dirty="0">
                <a:solidFill>
                  <a:srgbClr val="FF0000"/>
                </a:solidFill>
                <a:latin typeface="HG明朝B" pitchFamily="17" charset="-128"/>
                <a:ea typeface="HG明朝B" pitchFamily="17" charset="-128"/>
                <a:cs typeface="ＭＳ Ｐゴシック" pitchFamily="50" charset="-128"/>
              </a:rPr>
              <a:t>と読む。</a:t>
            </a:r>
            <a:r>
              <a:rPr lang="ja-JP" altLang="ja-JP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十六＝四</a:t>
            </a:r>
            <a:r>
              <a:rPr lang="en-US" altLang="ja-JP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×</a:t>
            </a:r>
            <a:r>
              <a:rPr lang="ja-JP" altLang="ja-JP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四</a:t>
            </a:r>
            <a:r>
              <a:rPr lang="en-US" altLang="ja-JP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(</a:t>
            </a:r>
            <a:r>
              <a:rPr lang="ja-JP" altLang="ja-JP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し</a:t>
            </a:r>
            <a:r>
              <a:rPr lang="ja-JP" altLang="en-US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し</a:t>
            </a:r>
            <a:r>
              <a:rPr lang="en-US" altLang="ja-JP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)</a:t>
            </a:r>
            <a:r>
              <a:rPr lang="en-US" altLang="ja-JP" sz="16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〈</a:t>
            </a:r>
            <a:r>
              <a:rPr lang="ja-JP" altLang="en-US" sz="1600" b="1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原文</a:t>
            </a:r>
            <a:r>
              <a:rPr lang="en-US" altLang="ja-JP" sz="1600" b="1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〉</a:t>
            </a:r>
            <a:r>
              <a:rPr lang="ja-JP" altLang="ja-JP" sz="16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十六</a:t>
            </a:r>
            <a:r>
              <a:rPr lang="ja-JP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自物 → </a:t>
            </a:r>
            <a:r>
              <a:rPr lang="ja-JP" altLang="ja-JP" sz="1600" b="1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鹿猪</a:t>
            </a:r>
            <a:r>
              <a:rPr lang="ja-JP" altLang="ja-JP" sz="1600" b="1" dirty="0" err="1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じ</a:t>
            </a:r>
            <a:r>
              <a:rPr lang="ja-JP" altLang="ja-JP" sz="16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もの </a:t>
            </a:r>
            <a:endParaRPr lang="ja-JP" altLang="ja-JP" b="1" dirty="0">
              <a:solidFill>
                <a:srgbClr val="0000FF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9720832" y="6921866"/>
            <a:ext cx="342527" cy="27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７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51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070789"/>
              </p:ext>
            </p:extLst>
          </p:nvPr>
        </p:nvGraphicFramePr>
        <p:xfrm>
          <a:off x="212594" y="723071"/>
          <a:ext cx="4811730" cy="2848656"/>
        </p:xfrm>
        <a:graphic>
          <a:graphicData uri="http://schemas.openxmlformats.org/drawingml/2006/table">
            <a:tbl>
              <a:tblPr/>
              <a:tblGrid>
                <a:gridCol w="63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動　　　　物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１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ほととぎす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約１５０首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２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馬　　　　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  ８０首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３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雁</a:t>
                      </a:r>
                      <a:r>
                        <a:rPr kumimoji="1" lang="en-US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(</a:t>
                      </a:r>
                      <a:r>
                        <a:rPr kumimoji="1" lang="ja-JP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かり</a:t>
                      </a:r>
                      <a:r>
                        <a:rPr kumimoji="1" lang="en-US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)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  ７０首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４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鶯</a:t>
                      </a:r>
                      <a:r>
                        <a:rPr kumimoji="1" lang="en-US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(</a:t>
                      </a:r>
                      <a:r>
                        <a:rPr kumimoji="1" lang="ja-JP" altLang="ja-JP" sz="2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うぐ</a:t>
                      </a:r>
                      <a:r>
                        <a:rPr kumimoji="1" lang="ja-JP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ひす</a:t>
                      </a:r>
                      <a:r>
                        <a:rPr kumimoji="1" lang="en-US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)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  ５０首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５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鹿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  ５０首</a:t>
                      </a: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103762" y="87203"/>
            <a:ext cx="9919012" cy="57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31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■一番多く詠われている動物は「ほととぎす」</a:t>
            </a:r>
            <a:r>
              <a:rPr lang="ja-JP" altLang="en-US" sz="31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、</a:t>
            </a:r>
            <a:r>
              <a:rPr lang="ja-JP" altLang="ja-JP" sz="31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植物は「萩」</a:t>
            </a:r>
            <a:endParaRPr lang="ja-JP" altLang="ja-JP" sz="31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93336"/>
              </p:ext>
            </p:extLst>
          </p:nvPr>
        </p:nvGraphicFramePr>
        <p:xfrm>
          <a:off x="5181146" y="720130"/>
          <a:ext cx="4700767" cy="2848656"/>
        </p:xfrm>
        <a:graphic>
          <a:graphicData uri="http://schemas.openxmlformats.org/drawingml/2006/table">
            <a:tbl>
              <a:tblPr/>
              <a:tblGrid>
                <a:gridCol w="524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植　　　　物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１</a:t>
                      </a:r>
                      <a:endParaRPr kumimoji="1" lang="ja-JP" altLang="ja-JP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萩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約１４０首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２</a:t>
                      </a:r>
                      <a:endParaRPr kumimoji="1" lang="ja-JP" altLang="ja-JP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梅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約１２０首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３</a:t>
                      </a:r>
                      <a:endParaRPr kumimoji="1" lang="ja-JP" altLang="ja-JP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松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</a:t>
                      </a:r>
                      <a:r>
                        <a:rPr kumimoji="1" lang="ja-JP" alt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　８０</a:t>
                      </a: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首 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４</a:t>
                      </a:r>
                      <a:endParaRPr kumimoji="1" lang="ja-JP" altLang="ja-JP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橘</a:t>
                      </a:r>
                      <a:r>
                        <a:rPr kumimoji="1" lang="en-US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(</a:t>
                      </a:r>
                      <a:r>
                        <a:rPr kumimoji="1" lang="ja-JP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たちばな</a:t>
                      </a:r>
                      <a:r>
                        <a:rPr kumimoji="1" lang="en-US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)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  ７０首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５</a:t>
                      </a:r>
                      <a:endParaRPr kumimoji="1" lang="ja-JP" altLang="ja-JP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菅</a:t>
                      </a:r>
                      <a:r>
                        <a:rPr kumimoji="1" lang="en-US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(</a:t>
                      </a:r>
                      <a:r>
                        <a:rPr kumimoji="1" lang="ja-JP" alt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すげ</a:t>
                      </a:r>
                      <a:r>
                        <a:rPr kumimoji="1" lang="en-US" altLang="ja-JP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)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約  </a:t>
                      </a:r>
                      <a:r>
                        <a:rPr kumimoji="1" lang="ja-JP" alt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６</a:t>
                      </a:r>
                      <a:r>
                        <a:rPr kumimoji="1" lang="ja-JP" altLang="ja-JP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明朝B" panose="02020809000000000000" pitchFamily="17" charset="-128"/>
                          <a:ea typeface="HG明朝B" panose="02020809000000000000" pitchFamily="17" charset="-128"/>
                          <a:cs typeface="ＭＳ Ｐゴシック" pitchFamily="50" charset="-128"/>
                        </a:rPr>
                        <a:t>０首</a:t>
                      </a:r>
                      <a:endParaRPr kumimoji="1" lang="ja-JP" altLang="ja-JP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明朝B" panose="02020809000000000000" pitchFamily="17" charset="-128"/>
                        <a:ea typeface="HG明朝B" panose="02020809000000000000" pitchFamily="17" charset="-128"/>
                        <a:cs typeface="ＭＳ Ｐゴシック" pitchFamily="50" charset="-128"/>
                      </a:endParaRPr>
                    </a:p>
                  </a:txBody>
                  <a:tcPr marL="96612" marR="96612" marT="46888" marB="468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5776" y="4403815"/>
            <a:ext cx="9771372" cy="776363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3407" tIns="46703" rIns="93407" bIns="46703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2898" y="4331807"/>
            <a:ext cx="9888180" cy="80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400" b="1" dirty="0">
              <a:solidFill>
                <a:srgbClr val="FF0000"/>
              </a:solidFill>
              <a:latin typeface="Times New Roman" pitchFamily="18" charset="0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600" b="1" dirty="0">
                <a:latin typeface="Times New Roman" pitchFamily="18" charset="0"/>
                <a:ea typeface="ＨＧｺﾞｼｯｸE-PRO" charset="-128"/>
                <a:cs typeface="ＭＳ Ｐゴシック" pitchFamily="50" charset="-128"/>
              </a:rPr>
              <a:t>　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しきしま 　 </a:t>
            </a:r>
            <a:r>
              <a:rPr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やまと　　   </a:t>
            </a:r>
            <a:r>
              <a:rPr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 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こと</a:t>
            </a:r>
            <a:r>
              <a:rPr lang="ja-JP" altLang="ja-JP" sz="1600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だま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                 </a:t>
            </a:r>
            <a:r>
              <a:rPr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    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さき</a:t>
            </a:r>
            <a:r>
              <a:rPr lang="ja-JP" altLang="ja-JP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　</a:t>
            </a:r>
            <a:r>
              <a:rPr lang="ja-JP" altLang="ja-JP" sz="1600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　　　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磯城島の</a:t>
            </a:r>
            <a:r>
              <a:rPr lang="en-US" altLang="ja-JP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日本の国は</a:t>
            </a:r>
            <a:r>
              <a:rPr lang="en-US" altLang="ja-JP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言霊の</a:t>
            </a:r>
            <a:r>
              <a:rPr lang="en-US" altLang="ja-JP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400" b="1" dirty="0" err="1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たすくる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国ぞ</a:t>
            </a:r>
            <a:r>
              <a:rPr lang="en-US" altLang="ja-JP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 </a:t>
            </a:r>
            <a:r>
              <a:rPr lang="ja-JP" altLang="ja-JP" sz="2400" b="1" dirty="0">
                <a:latin typeface="HG明朝E" panose="02020909000000000000" pitchFamily="17" charset="-128"/>
                <a:ea typeface="HG明朝E" panose="02020909000000000000" pitchFamily="17" charset="-128"/>
                <a:cs typeface="ＭＳ Ｐゴシック" pitchFamily="50" charset="-128"/>
              </a:rPr>
              <a:t>ま幸くありこそ</a:t>
            </a:r>
            <a:r>
              <a:rPr lang="ja-JP" altLang="ja-JP" sz="16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（巻</a:t>
            </a:r>
            <a:r>
              <a:rPr lang="en-US" altLang="ja-JP" sz="16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13-3254</a:t>
            </a:r>
            <a:r>
              <a:rPr lang="ja-JP" altLang="ja-JP" sz="1600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）</a:t>
            </a:r>
            <a:endParaRPr lang="ja-JP" altLang="ja-JP" sz="1600" b="1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1760" y="3834428"/>
            <a:ext cx="3377848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31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  <a:cs typeface="ＭＳ Ｐゴシック" pitchFamily="50" charset="-128"/>
              </a:rPr>
              <a:t>■日本は言霊の国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61627" y="5195903"/>
            <a:ext cx="84951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b="1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＊磯城島の日本の国は言葉の魂が人を助ける国であるよ。無事であってほしい。</a:t>
            </a:r>
            <a:endParaRPr lang="ja-JP" altLang="ja-JP" b="1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5776" y="5559182"/>
            <a:ext cx="9734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400" b="1" dirty="0">
                <a:solidFill>
                  <a:srgbClr val="0000FF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この歌は柿本人麻呂歌集に出てくる歌で、日本では古来より言霊というものを信じてきた。</a:t>
            </a:r>
            <a:r>
              <a:rPr lang="ja-JP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日本人は、古代から言葉の霊力が幸福をもたらす国であると信じており、言霊が日本の精神文化の基礎にあったと思われる。</a:t>
            </a:r>
            <a:r>
              <a:rPr lang="en-US" altLang="ja-JP" sz="2400" b="1" dirty="0"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                               </a:t>
            </a:r>
            <a:r>
              <a:rPr lang="en-US" altLang="ja-JP" b="1" dirty="0">
                <a:solidFill>
                  <a:srgbClr val="009A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【 Written by </a:t>
            </a:r>
            <a:r>
              <a:rPr lang="ja-JP" altLang="en-US" b="1" dirty="0">
                <a:solidFill>
                  <a:srgbClr val="009A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米谷潔（奈良まほろばソムリエの会）</a:t>
            </a:r>
            <a:r>
              <a:rPr lang="en-US" altLang="ja-JP" b="1" dirty="0">
                <a:solidFill>
                  <a:srgbClr val="009A00"/>
                </a:solidFill>
                <a:latin typeface="HG明朝B" panose="02020809000000000000" pitchFamily="17" charset="-128"/>
                <a:ea typeface="HG明朝B" panose="02020809000000000000" pitchFamily="17" charset="-128"/>
                <a:cs typeface="ＭＳ Ｐゴシック" pitchFamily="50" charset="-128"/>
              </a:rPr>
              <a:t>】</a:t>
            </a:r>
            <a:endParaRPr lang="ja-JP" altLang="ja-JP" b="1" dirty="0">
              <a:solidFill>
                <a:srgbClr val="009A00"/>
              </a:solidFill>
              <a:latin typeface="HG明朝B" panose="02020809000000000000" pitchFamily="17" charset="-128"/>
              <a:ea typeface="HG明朝B" panose="02020809000000000000" pitchFamily="17" charset="-128"/>
              <a:cs typeface="ＭＳ Ｐゴシック" pitchFamily="50" charset="-128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9720832" y="6921866"/>
            <a:ext cx="342527" cy="27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07" tIns="46703" rIns="93407" bIns="46703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８</a:t>
            </a:r>
            <a:endParaRPr lang="ja-JP" altLang="ja-JP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30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 cmpd="dbl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1166</Words>
  <Application>Microsoft Office PowerPoint</Application>
  <PresentationFormat>ユーザー設定</PresentationFormat>
  <Paragraphs>238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HG明朝B</vt:lpstr>
      <vt:lpstr>HG明朝E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憲男 鉄田</cp:lastModifiedBy>
  <cp:revision>251</cp:revision>
  <cp:lastPrinted>2019-07-16T21:00:01Z</cp:lastPrinted>
  <dcterms:created xsi:type="dcterms:W3CDTF">2018-05-20T05:34:06Z</dcterms:created>
  <dcterms:modified xsi:type="dcterms:W3CDTF">2019-08-02T22:25:02Z</dcterms:modified>
</cp:coreProperties>
</file>