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0000FF"/>
    <a:srgbClr val="CC0099"/>
    <a:srgbClr val="CC00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89144-9514-4CBA-BCD7-B3C9F55AD283}" v="1" dt="2019-09-02T03:07:23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5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811EC78-3B80-4451-912C-F2598A4CAE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7D9FDE-EF7B-499F-9488-A4FB423622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2019/8/25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7337843-25CE-40DE-A034-F853EA5453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EAB459-F030-494F-81A1-FA9434463B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93D9C-0B83-4E68-A658-C0BA45236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55180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2019/8/25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EAE7E-4680-42EE-A915-8F8B665E3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929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5B2E6-0974-452C-A15F-E067E7A953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03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8344-8456-404A-96E2-641D79C86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36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22AB9-890A-417F-B158-70A5BDC7870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540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69C10-DBDB-4602-9DA8-E2371D184E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59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7686-EBE8-4ACC-AE6C-00A15038C0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735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A0A08-195B-47C8-81E4-E9E4D2A13A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546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A94AF-4139-46C9-9EC3-71CE78C2714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55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3AAF8-EAAF-4B5B-B335-98D65146F8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362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A9A9-DFBC-4142-BF5B-5E34F0BE026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41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8344-8456-404A-96E2-641D79C86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75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AAB22-E0D9-4A15-A355-8CF8DA7F1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46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D28344-8456-404A-96E2-641D79C86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67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BCE5CD-2652-4795-90BA-05E516B75B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417984"/>
            <a:ext cx="8001000" cy="1524000"/>
          </a:xfrm>
        </p:spPr>
        <p:txBody>
          <a:bodyPr anchor="ctr"/>
          <a:lstStyle/>
          <a:p>
            <a:pPr eaLnBrk="1" hangingPunct="1"/>
            <a:r>
              <a:rPr lang="ja-JP" altLang="en-US" sz="3600" i="1" dirty="0">
                <a:solidFill>
                  <a:srgbClr val="0000FF"/>
                </a:solidFill>
              </a:rPr>
              <a:t>これであなたも</a:t>
            </a:r>
            <a:r>
              <a:rPr lang="ja-JP" altLang="en-US" sz="4400" i="1" dirty="0">
                <a:solidFill>
                  <a:srgbClr val="9900CC"/>
                </a:solidFill>
              </a:rPr>
              <a:t>講師</a:t>
            </a:r>
            <a:r>
              <a:rPr lang="ja-JP" altLang="en-US" sz="3600" i="1" dirty="0">
                <a:solidFill>
                  <a:srgbClr val="0000FF"/>
                </a:solidFill>
              </a:rPr>
              <a:t>ができる！</a:t>
            </a:r>
            <a:br>
              <a:rPr lang="ja-JP" altLang="en-US" sz="4000" i="1" dirty="0">
                <a:solidFill>
                  <a:srgbClr val="0000FF"/>
                </a:solidFill>
              </a:rPr>
            </a:br>
            <a:r>
              <a:rPr lang="ja-JP" altLang="en-US" sz="3200" i="1" dirty="0">
                <a:solidFill>
                  <a:srgbClr val="009900"/>
                </a:solidFill>
              </a:rPr>
              <a:t>～パワポを使った講演ノウハウ～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B6B2FCFE-11EE-4769-83CA-744C8D9A71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5373216"/>
            <a:ext cx="8229600" cy="1066800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033CC"/>
                </a:solidFill>
              </a:rPr>
              <a:t>　</a:t>
            </a:r>
            <a:r>
              <a:rPr lang="en-US" altLang="ja-JP" sz="3200" dirty="0">
                <a:solidFill>
                  <a:srgbClr val="7030A0"/>
                </a:solidFill>
              </a:rPr>
              <a:t>NPO</a:t>
            </a:r>
            <a:r>
              <a:rPr lang="ja-JP" altLang="en-US" sz="3200" dirty="0">
                <a:solidFill>
                  <a:srgbClr val="7030A0"/>
                </a:solidFill>
              </a:rPr>
              <a:t>法人奈良</a:t>
            </a:r>
            <a:r>
              <a:rPr lang="ja-JP" altLang="en-US" sz="3200" dirty="0" err="1">
                <a:solidFill>
                  <a:srgbClr val="7030A0"/>
                </a:solidFill>
              </a:rPr>
              <a:t>まほろば</a:t>
            </a:r>
            <a:r>
              <a:rPr lang="ja-JP" altLang="en-US" sz="3200" dirty="0">
                <a:solidFill>
                  <a:srgbClr val="7030A0"/>
                </a:solidFill>
              </a:rPr>
              <a:t>ソムリエの会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3200" dirty="0">
                <a:solidFill>
                  <a:srgbClr val="7030A0"/>
                </a:solidFill>
              </a:rPr>
              <a:t>専務理事</a:t>
            </a:r>
            <a:r>
              <a:rPr lang="ja-JP" altLang="en-US" sz="2800" dirty="0">
                <a:solidFill>
                  <a:srgbClr val="7030A0"/>
                </a:solidFill>
              </a:rPr>
              <a:t> </a:t>
            </a:r>
            <a:r>
              <a:rPr lang="ja-JP" altLang="en-US" sz="3600" dirty="0">
                <a:solidFill>
                  <a:srgbClr val="008000"/>
                </a:solidFill>
              </a:rPr>
              <a:t>鉃田 憲男</a:t>
            </a:r>
            <a:endParaRPr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2053" name="Text Box 8">
            <a:extLst>
              <a:ext uri="{FF2B5EF4-FFF2-40B4-BE49-F238E27FC236}">
                <a16:creationId xmlns:a16="http://schemas.microsoft.com/office/drawing/2014/main" id="{8D991917-B087-442B-9FCE-5DC6CE3CC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416" y="401251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2019.8.25</a:t>
            </a:r>
          </a:p>
        </p:txBody>
      </p:sp>
      <p:pic>
        <p:nvPicPr>
          <p:cNvPr id="2056" name="Picture 8" descr="ãæ± ä¸å½°ãã®ç»åæ¤ç´¢çµæ">
            <a:extLst>
              <a:ext uri="{FF2B5EF4-FFF2-40B4-BE49-F238E27FC236}">
                <a16:creationId xmlns:a16="http://schemas.microsoft.com/office/drawing/2014/main" id="{F83DBFE4-BA97-4DDA-90B4-A459EF224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5960" y="1844824"/>
            <a:ext cx="5904656" cy="332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 descr="人, 正面, 立っている, スーツ が含まれている画像&#10;&#10;自動的に生成された説明">
            <a:extLst>
              <a:ext uri="{FF2B5EF4-FFF2-40B4-BE49-F238E27FC236}">
                <a16:creationId xmlns:a16="http://schemas.microsoft.com/office/drawing/2014/main" id="{4642C1C5-5BF8-49B9-BDD4-33EEF05656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077" y="1833588"/>
            <a:ext cx="5000380" cy="33326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10E93-11B3-4F15-8B06-29F2BE6B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260648"/>
            <a:ext cx="6552728" cy="1325563"/>
          </a:xfrm>
        </p:spPr>
        <p:txBody>
          <a:bodyPr/>
          <a:lstStyle/>
          <a:p>
            <a:r>
              <a:rPr kumimoji="1" lang="ja-JP" altLang="en-US" i="1" dirty="0">
                <a:solidFill>
                  <a:srgbClr val="0000FF"/>
                </a:solidFill>
              </a:rPr>
              <a:t>当該旅行会社</a:t>
            </a:r>
            <a:r>
              <a:rPr kumimoji="1" lang="ja-JP" altLang="en-US" sz="3200" i="1" dirty="0">
                <a:solidFill>
                  <a:srgbClr val="0000FF"/>
                </a:solidFill>
              </a:rPr>
              <a:t>の社内ルール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E6A4D2-CB3C-4DF5-A1F5-05B78411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2776"/>
            <a:ext cx="11305256" cy="4896544"/>
          </a:xfrm>
        </p:spPr>
        <p:txBody>
          <a:bodyPr>
            <a:no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パワポ資料などに画像が使えるのは、先方の許可を得た場合のみ</a:t>
            </a:r>
          </a:p>
          <a:p>
            <a:r>
              <a:rPr lang="en-US" altLang="ja-JP" dirty="0">
                <a:solidFill>
                  <a:srgbClr val="7030A0"/>
                </a:solidFill>
              </a:rPr>
              <a:t>Wikipedia</a:t>
            </a:r>
            <a:r>
              <a:rPr lang="ja-JP" altLang="en-US" dirty="0">
                <a:solidFill>
                  <a:srgbClr val="7030A0"/>
                </a:solidFill>
              </a:rPr>
              <a:t>の画像もダメ</a:t>
            </a:r>
          </a:p>
          <a:p>
            <a:r>
              <a:rPr kumimoji="1" lang="ja-JP" altLang="en-US" dirty="0">
                <a:solidFill>
                  <a:srgbClr val="008000"/>
                </a:solidFill>
              </a:rPr>
              <a:t>新聞・書籍・雑誌などのコピー「配布」はダメ</a:t>
            </a:r>
            <a:br>
              <a:rPr kumimoji="1" lang="ja-JP" altLang="en-US" dirty="0">
                <a:solidFill>
                  <a:srgbClr val="008000"/>
                </a:solidFill>
              </a:rPr>
            </a:br>
            <a:r>
              <a:rPr kumimoji="1" lang="ja-JP" altLang="en-US" dirty="0">
                <a:solidFill>
                  <a:srgbClr val="008000"/>
                </a:solidFill>
              </a:rPr>
              <a:t>（皆に「回覧」して、最後にそれを「回収」するなら問題ない）</a:t>
            </a:r>
          </a:p>
          <a:p>
            <a:r>
              <a:rPr lang="ja-JP" altLang="en-US" dirty="0">
                <a:solidFill>
                  <a:srgbClr val="7030A0"/>
                </a:solidFill>
              </a:rPr>
              <a:t>インターネットに接続し、先方の</a:t>
            </a:r>
            <a:r>
              <a:rPr lang="en-US" altLang="ja-JP" dirty="0">
                <a:solidFill>
                  <a:srgbClr val="7030A0"/>
                </a:solidFill>
              </a:rPr>
              <a:t>HP</a:t>
            </a:r>
            <a:r>
              <a:rPr lang="ja-JP" altLang="en-US" dirty="0">
                <a:solidFill>
                  <a:srgbClr val="7030A0"/>
                </a:solidFill>
              </a:rPr>
              <a:t>をスクリーンに映すのもダメ</a:t>
            </a:r>
            <a:endParaRPr kumimoji="1" lang="ja-JP" altLang="en-US" dirty="0">
              <a:solidFill>
                <a:srgbClr val="7030A0"/>
              </a:solidFill>
            </a:endParaRPr>
          </a:p>
          <a:p>
            <a:r>
              <a:rPr lang="ja-JP" altLang="en-US" dirty="0">
                <a:solidFill>
                  <a:srgbClr val="008000"/>
                </a:solidFill>
              </a:rPr>
              <a:t>「紙芝居」的に見せるのは</a:t>
            </a:r>
            <a:r>
              <a:rPr lang="en-US" altLang="ja-JP" dirty="0">
                <a:solidFill>
                  <a:srgbClr val="008000"/>
                </a:solidFill>
              </a:rPr>
              <a:t>OK</a:t>
            </a:r>
            <a:r>
              <a:rPr lang="ja-JP" altLang="en-US" dirty="0">
                <a:solidFill>
                  <a:srgbClr val="008000"/>
                </a:solidFill>
              </a:rPr>
              <a:t>、「文章」は引用元を明記すれば</a:t>
            </a:r>
            <a:r>
              <a:rPr lang="en-US" altLang="ja-JP" dirty="0">
                <a:solidFill>
                  <a:srgbClr val="008000"/>
                </a:solidFill>
              </a:rPr>
              <a:t>OK</a:t>
            </a:r>
            <a:endParaRPr lang="ja-JP" altLang="en-US" dirty="0">
              <a:solidFill>
                <a:srgbClr val="008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書籍の「表紙」写真を使うのは</a:t>
            </a:r>
            <a:r>
              <a:rPr kumimoji="1" lang="en-US" altLang="ja-JP" dirty="0">
                <a:solidFill>
                  <a:srgbClr val="FF0000"/>
                </a:solidFill>
              </a:rPr>
              <a:t>OK</a:t>
            </a:r>
            <a:r>
              <a:rPr kumimoji="1" lang="ja-JP" altLang="en-US" dirty="0" err="1">
                <a:solidFill>
                  <a:srgbClr val="FF0000"/>
                </a:solidFill>
              </a:rPr>
              <a:t>、</a:t>
            </a:r>
            <a:r>
              <a:rPr kumimoji="1" lang="ja-JP" altLang="en-US" dirty="0">
                <a:solidFill>
                  <a:srgbClr val="7030A0"/>
                </a:solidFill>
              </a:rPr>
              <a:t>自分で手描きすれば</a:t>
            </a:r>
            <a:r>
              <a:rPr kumimoji="1" lang="en-US" altLang="ja-JP" dirty="0">
                <a:solidFill>
                  <a:srgbClr val="7030A0"/>
                </a:solidFill>
              </a:rPr>
              <a:t>OK</a:t>
            </a:r>
            <a:endParaRPr kumimoji="1" lang="ja-JP" altLang="en-US" dirty="0">
              <a:solidFill>
                <a:srgbClr val="7030A0"/>
              </a:solidFill>
            </a:endParaRPr>
          </a:p>
          <a:p>
            <a:r>
              <a:rPr kumimoji="1" lang="ja-JP" altLang="en-US" dirty="0">
                <a:solidFill>
                  <a:srgbClr val="008000"/>
                </a:solidFill>
              </a:rPr>
              <a:t>自治体や社寺が作った「チラシ」「パンフレット」の配布は</a:t>
            </a:r>
            <a:r>
              <a:rPr lang="en-US" altLang="ja-JP" dirty="0">
                <a:solidFill>
                  <a:srgbClr val="008000"/>
                </a:solidFill>
              </a:rPr>
              <a:t>OK</a:t>
            </a:r>
            <a:endParaRPr lang="ja-JP" altLang="en-US" dirty="0">
              <a:solidFill>
                <a:srgbClr val="008000"/>
              </a:solidFill>
            </a:endParaRPr>
          </a:p>
          <a:p>
            <a:r>
              <a:rPr kumimoji="1" lang="en-US" altLang="ja-JP" dirty="0">
                <a:solidFill>
                  <a:srgbClr val="7030A0"/>
                </a:solidFill>
              </a:rPr>
              <a:t>Google </a:t>
            </a:r>
            <a:r>
              <a:rPr lang="ja-JP" altLang="en-US" dirty="0">
                <a:solidFill>
                  <a:srgbClr val="7030A0"/>
                </a:solidFill>
              </a:rPr>
              <a:t>マップは</a:t>
            </a:r>
            <a:r>
              <a:rPr lang="en-US" altLang="ja-JP" dirty="0">
                <a:solidFill>
                  <a:srgbClr val="7030A0"/>
                </a:solidFill>
              </a:rPr>
              <a:t>､</a:t>
            </a:r>
            <a:r>
              <a:rPr lang="ja-JP" altLang="en-US" dirty="0">
                <a:solidFill>
                  <a:srgbClr val="7030A0"/>
                </a:solidFill>
              </a:rPr>
              <a:t>その旨の表示をすれば使用可</a:t>
            </a:r>
            <a:r>
              <a:rPr lang="ja-JP" altLang="en-US" sz="2400" dirty="0">
                <a:solidFill>
                  <a:srgbClr val="7030A0"/>
                </a:solidFill>
              </a:rPr>
              <a:t>「</a:t>
            </a:r>
            <a:r>
              <a:rPr lang="en-US" altLang="ja-JP" sz="2400" dirty="0">
                <a:solidFill>
                  <a:srgbClr val="7030A0"/>
                </a:solidFill>
              </a:rPr>
              <a:t>Google </a:t>
            </a:r>
            <a:r>
              <a:rPr lang="ja-JP" altLang="en-US" sz="2400" dirty="0">
                <a:solidFill>
                  <a:srgbClr val="7030A0"/>
                </a:solidFill>
              </a:rPr>
              <a:t>の利用規約に</a:t>
            </a:r>
            <a:br>
              <a:rPr lang="ja-JP" altLang="en-US" sz="2400" dirty="0">
                <a:solidFill>
                  <a:srgbClr val="7030A0"/>
                </a:solidFill>
              </a:rPr>
            </a:br>
            <a:r>
              <a:rPr lang="ja-JP" altLang="en-US" sz="2400" dirty="0">
                <a:solidFill>
                  <a:srgbClr val="7030A0"/>
                </a:solidFill>
              </a:rPr>
              <a:t>従い</a:t>
            </a:r>
            <a:r>
              <a:rPr lang="en-US" altLang="ja-JP" sz="2400" dirty="0">
                <a:solidFill>
                  <a:srgbClr val="7030A0"/>
                </a:solidFill>
              </a:rPr>
              <a:t>､</a:t>
            </a:r>
            <a:r>
              <a:rPr lang="ja-JP" altLang="en-US" sz="2400" dirty="0">
                <a:solidFill>
                  <a:srgbClr val="7030A0"/>
                </a:solidFill>
              </a:rPr>
              <a:t>権利帰属が明確に表示されていれば用途に応じて」使うことができる</a:t>
            </a:r>
            <a:endParaRPr kumimoji="1" lang="ja-JP" alt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96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F053D-4191-4F74-8666-787EA575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31" y="421620"/>
            <a:ext cx="11305256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i="1" dirty="0">
                <a:solidFill>
                  <a:srgbClr val="0000FF"/>
                </a:solidFill>
              </a:rPr>
              <a:t>今後、ほかの所（商用利用）に飛び火しそうな可能性も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20E21-94E3-4C87-A80C-374A4C3E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45" y="1620122"/>
            <a:ext cx="11305256" cy="4711378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</a:rPr>
              <a:t>500</a:t>
            </a:r>
            <a:r>
              <a:rPr kumimoji="1" lang="ja-JP" altLang="en-US" dirty="0">
                <a:solidFill>
                  <a:srgbClr val="FF0000"/>
                </a:solidFill>
              </a:rPr>
              <a:t>円以下」</a:t>
            </a:r>
            <a:r>
              <a:rPr kumimoji="1" lang="ja-JP" altLang="en-US" dirty="0">
                <a:solidFill>
                  <a:srgbClr val="00B050"/>
                </a:solidFill>
              </a:rPr>
              <a:t>の金額を資料代</a:t>
            </a:r>
            <a:r>
              <a:rPr lang="ja-JP" altLang="en-US" dirty="0">
                <a:solidFill>
                  <a:srgbClr val="00B050"/>
                </a:solidFill>
              </a:rPr>
              <a:t>等として</a:t>
            </a:r>
            <a:br>
              <a:rPr lang="ja-JP" altLang="en-US" dirty="0">
                <a:solidFill>
                  <a:srgbClr val="00B050"/>
                </a:solidFill>
              </a:rPr>
            </a:br>
            <a:r>
              <a:rPr lang="ja-JP" altLang="en-US" dirty="0">
                <a:solidFill>
                  <a:srgbClr val="00B050"/>
                </a:solidFill>
              </a:rPr>
              <a:t>徴求している場合、通常は</a:t>
            </a:r>
            <a:br>
              <a:rPr lang="ja-JP" altLang="en-US" dirty="0">
                <a:solidFill>
                  <a:srgbClr val="00B05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商用利用にはあたらない</a:t>
            </a:r>
          </a:p>
          <a:p>
            <a:r>
              <a:rPr kumimoji="1" lang="en-US" altLang="ja-JP" dirty="0">
                <a:solidFill>
                  <a:srgbClr val="7030A0"/>
                </a:solidFill>
              </a:rPr>
              <a:t>500</a:t>
            </a:r>
            <a:r>
              <a:rPr kumimoji="1" lang="ja-JP" altLang="en-US" dirty="0">
                <a:solidFill>
                  <a:srgbClr val="7030A0"/>
                </a:solidFill>
              </a:rPr>
              <a:t>円を超える金額を徴求すると、</a:t>
            </a:r>
            <a:br>
              <a:rPr kumimoji="1" lang="ja-JP" altLang="en-US" dirty="0">
                <a:solidFill>
                  <a:srgbClr val="7030A0"/>
                </a:solidFill>
              </a:rPr>
            </a:br>
            <a:r>
              <a:rPr kumimoji="1" lang="ja-JP" altLang="en-US" dirty="0">
                <a:solidFill>
                  <a:srgbClr val="7030A0"/>
                </a:solidFill>
              </a:rPr>
              <a:t>商用利用となる</a:t>
            </a:r>
          </a:p>
          <a:p>
            <a:r>
              <a:rPr lang="ja-JP" altLang="en-US" dirty="0">
                <a:solidFill>
                  <a:srgbClr val="00B050"/>
                </a:solidFill>
              </a:rPr>
              <a:t>ソムリエの会が講師を派遣している先では</a:t>
            </a:r>
            <a:br>
              <a:rPr lang="ja-JP" altLang="en-US" dirty="0">
                <a:solidFill>
                  <a:srgbClr val="00B050"/>
                </a:solidFill>
              </a:rPr>
            </a:br>
            <a:r>
              <a:rPr lang="ja-JP" altLang="en-US" dirty="0">
                <a:solidFill>
                  <a:srgbClr val="00B050"/>
                </a:solidFill>
              </a:rPr>
              <a:t>「奈良シニア大学」「近鉄文化サロン橿原」など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7030A0"/>
                </a:solidFill>
              </a:rPr>
              <a:t>※</a:t>
            </a:r>
            <a:r>
              <a:rPr kumimoji="1" lang="ja-JP" altLang="en-US" dirty="0">
                <a:solidFill>
                  <a:srgbClr val="7030A0"/>
                </a:solidFill>
              </a:rPr>
              <a:t>今から、心の準備をしておいてください</a:t>
            </a:r>
            <a:br>
              <a:rPr kumimoji="1" lang="ja-JP" altLang="en-US" dirty="0">
                <a:solidFill>
                  <a:srgbClr val="7030A0"/>
                </a:solidFill>
              </a:rPr>
            </a:br>
            <a:r>
              <a:rPr kumimoji="1" lang="ja-JP" altLang="en-US" dirty="0">
                <a:solidFill>
                  <a:srgbClr val="7030A0"/>
                </a:solidFill>
              </a:rPr>
              <a:t>（疑問が生じれば、その</a:t>
            </a:r>
            <a:r>
              <a:rPr kumimoji="1" lang="ja-JP" altLang="en-US">
                <a:solidFill>
                  <a:srgbClr val="7030A0"/>
                </a:solidFill>
              </a:rPr>
              <a:t>つど主催者側に</a:t>
            </a:r>
            <a:r>
              <a:rPr kumimoji="1" lang="ja-JP" altLang="en-US" dirty="0">
                <a:solidFill>
                  <a:srgbClr val="7030A0"/>
                </a:solidFill>
              </a:rPr>
              <a:t>確認を）</a:t>
            </a:r>
          </a:p>
          <a:p>
            <a:r>
              <a:rPr kumimoji="1" lang="en-US" altLang="ja-JP" dirty="0">
                <a:solidFill>
                  <a:srgbClr val="00B050"/>
                </a:solidFill>
              </a:rPr>
              <a:t>JUSTSYSTEM</a:t>
            </a:r>
            <a:r>
              <a:rPr kumimoji="1" lang="ja-JP" altLang="en-US" dirty="0">
                <a:solidFill>
                  <a:srgbClr val="00B050"/>
                </a:solidFill>
              </a:rPr>
              <a:t>「アレンジ</a:t>
            </a:r>
            <a:r>
              <a:rPr kumimoji="1" lang="en-US" altLang="ja-JP" dirty="0">
                <a:solidFill>
                  <a:srgbClr val="00B050"/>
                </a:solidFill>
              </a:rPr>
              <a:t>OK</a:t>
            </a:r>
            <a:r>
              <a:rPr lang="ja-JP" altLang="en-US" dirty="0">
                <a:solidFill>
                  <a:srgbClr val="00B050"/>
                </a:solidFill>
              </a:rPr>
              <a:t>素材集</a:t>
            </a:r>
            <a:r>
              <a:rPr lang="en-US" altLang="ja-JP" dirty="0">
                <a:solidFill>
                  <a:srgbClr val="00B050"/>
                </a:solidFill>
              </a:rPr>
              <a:t>2</a:t>
            </a:r>
            <a:r>
              <a:rPr lang="ja-JP" altLang="en-US" dirty="0">
                <a:solidFill>
                  <a:srgbClr val="00B050"/>
                </a:solidFill>
              </a:rPr>
              <a:t>」</a:t>
            </a:r>
            <a:r>
              <a:rPr lang="en-US" altLang="ja-JP" dirty="0">
                <a:solidFill>
                  <a:srgbClr val="00B050"/>
                </a:solidFill>
              </a:rPr>
              <a:t>7,183</a:t>
            </a:r>
            <a:r>
              <a:rPr lang="ja-JP" altLang="en-US" dirty="0">
                <a:solidFill>
                  <a:srgbClr val="00B050"/>
                </a:solidFill>
              </a:rPr>
              <a:t>円は無料で商用使用可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70BACFA-DC75-4898-865D-9D89AABDF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188640"/>
            <a:ext cx="547260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0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C89014-84B8-41EE-937A-E14C3483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99001"/>
            <a:ext cx="5760640" cy="1325563"/>
          </a:xfrm>
        </p:spPr>
        <p:txBody>
          <a:bodyPr/>
          <a:lstStyle/>
          <a:p>
            <a:r>
              <a:rPr kumimoji="1" lang="ja-JP" altLang="en-US" sz="3600" i="1" dirty="0">
                <a:solidFill>
                  <a:srgbClr val="0000FF"/>
                </a:solidFill>
              </a:rPr>
              <a:t>画像の</a:t>
            </a:r>
            <a:r>
              <a:rPr kumimoji="1" lang="ja-JP" altLang="en-US" i="1" dirty="0">
                <a:solidFill>
                  <a:srgbClr val="0000FF"/>
                </a:solidFill>
              </a:rPr>
              <a:t>フリー素材</a:t>
            </a:r>
            <a:r>
              <a:rPr kumimoji="1" lang="ja-JP" altLang="en-US" sz="3600" i="1" dirty="0">
                <a:solidFill>
                  <a:srgbClr val="0000FF"/>
                </a:solidFill>
              </a:rPr>
              <a:t>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5902CC-DBDB-4794-93FB-6302E8210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233513"/>
            <a:ext cx="11377264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200" dirty="0">
                <a:solidFill>
                  <a:srgbClr val="00B050"/>
                </a:solidFill>
              </a:rPr>
              <a:t>1.</a:t>
            </a:r>
            <a:r>
              <a:rPr kumimoji="1" lang="ja-JP" altLang="en-US" sz="3200" dirty="0">
                <a:solidFill>
                  <a:srgbClr val="00B050"/>
                </a:solidFill>
              </a:rPr>
              <a:t>写真素材 足成（あしなり）　→</a:t>
            </a:r>
          </a:p>
          <a:p>
            <a:pPr marL="0" indent="0">
              <a:buNone/>
            </a:pPr>
            <a:endParaRPr kumimoji="1" lang="ja-JP" alt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7030A0"/>
                </a:solidFill>
              </a:rPr>
              <a:t>　　　　　　　　　　　　　　←</a:t>
            </a:r>
            <a:r>
              <a:rPr lang="en-US" altLang="ja-JP" sz="3200" dirty="0">
                <a:solidFill>
                  <a:srgbClr val="7030A0"/>
                </a:solidFill>
              </a:rPr>
              <a:t>2.PAKUTASO</a:t>
            </a:r>
            <a:r>
              <a:rPr lang="ja-JP" altLang="en-US" sz="3200" dirty="0">
                <a:solidFill>
                  <a:srgbClr val="7030A0"/>
                </a:solidFill>
              </a:rPr>
              <a:t>（ぱくたそ）</a:t>
            </a:r>
          </a:p>
          <a:p>
            <a:pPr marL="0" indent="0">
              <a:buNone/>
            </a:pPr>
            <a:endParaRPr lang="ja-JP" alt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kumimoji="1" lang="ja-JP" alt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en-US" altLang="ja-JP" sz="3200" dirty="0">
                <a:solidFill>
                  <a:srgbClr val="00B050"/>
                </a:solidFill>
              </a:rPr>
              <a:t>3.</a:t>
            </a:r>
            <a:r>
              <a:rPr kumimoji="1" lang="ja-JP" altLang="en-US" sz="3200" dirty="0">
                <a:solidFill>
                  <a:srgbClr val="00B050"/>
                </a:solidFill>
              </a:rPr>
              <a:t>フリー素材アイドル　　→</a:t>
            </a:r>
            <a:br>
              <a:rPr kumimoji="1" lang="ja-JP" altLang="en-US" sz="3200" dirty="0">
                <a:solidFill>
                  <a:srgbClr val="00B050"/>
                </a:solidFill>
              </a:rPr>
            </a:br>
            <a:r>
              <a:rPr kumimoji="1" lang="en-US" altLang="ja-JP" sz="3200" dirty="0">
                <a:solidFill>
                  <a:srgbClr val="00B050"/>
                </a:solidFill>
              </a:rPr>
              <a:t>MIKA</a:t>
            </a:r>
            <a:r>
              <a:rPr kumimoji="1" lang="ja-JP" altLang="en-US" sz="3200" dirty="0">
                <a:solidFill>
                  <a:srgbClr val="00B050"/>
                </a:solidFill>
              </a:rPr>
              <a:t>☆</a:t>
            </a:r>
            <a:r>
              <a:rPr kumimoji="1" lang="en-US" altLang="ja-JP" sz="3200" dirty="0">
                <a:solidFill>
                  <a:srgbClr val="00B050"/>
                </a:solidFill>
              </a:rPr>
              <a:t>RIKA</a:t>
            </a:r>
            <a:r>
              <a:rPr lang="ja-JP" altLang="en-US" sz="3200" dirty="0">
                <a:solidFill>
                  <a:srgbClr val="00B050"/>
                </a:solidFill>
              </a:rPr>
              <a:t> </a:t>
            </a:r>
            <a:r>
              <a:rPr kumimoji="1" lang="ja-JP" altLang="en-US" sz="3200" dirty="0">
                <a:solidFill>
                  <a:srgbClr val="00B050"/>
                </a:solidFill>
              </a:rPr>
              <a:t>私たち</a:t>
            </a:r>
            <a:r>
              <a:rPr kumimoji="1" lang="en-US" altLang="ja-JP" sz="3200" dirty="0">
                <a:solidFill>
                  <a:srgbClr val="00B050"/>
                </a:solidFill>
              </a:rPr>
              <a:t>､</a:t>
            </a:r>
            <a:r>
              <a:rPr kumimoji="1" lang="ja-JP" altLang="en-US" sz="3200" dirty="0">
                <a:solidFill>
                  <a:srgbClr val="00B050"/>
                </a:solidFill>
              </a:rPr>
              <a:t>無料です</a:t>
            </a:r>
            <a:r>
              <a:rPr kumimoji="1" lang="en-US" altLang="ja-JP" sz="3200" dirty="0">
                <a:solidFill>
                  <a:srgbClr val="00B050"/>
                </a:solidFill>
              </a:rPr>
              <a:t>｡</a:t>
            </a:r>
            <a:endParaRPr kumimoji="1" lang="ja-JP" alt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0000"/>
                </a:solidFill>
              </a:rPr>
              <a:t>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8211896-E77E-440F-BD0B-C81F01D6CBC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2845" y="321596"/>
            <a:ext cx="4250163" cy="182383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F119DBE-D584-4D53-9AE9-68604972DA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352" y="1916832"/>
            <a:ext cx="5525889" cy="193149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77B20C0-6D55-4235-928E-1C2740F840A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0016" y="2924944"/>
            <a:ext cx="5206939" cy="2058590"/>
          </a:xfrm>
          <a:prstGeom prst="rect">
            <a:avLst/>
          </a:prstGeom>
        </p:spPr>
      </p:pic>
      <p:sp>
        <p:nvSpPr>
          <p:cNvPr id="8" name="テキスト ボックス 1">
            <a:extLst>
              <a:ext uri="{FF2B5EF4-FFF2-40B4-BE49-F238E27FC236}">
                <a16:creationId xmlns:a16="http://schemas.microsoft.com/office/drawing/2014/main" id="{C1568341-3B24-4A0E-82D4-6BC222B16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9" y="5133159"/>
            <a:ext cx="113772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>
                <a:solidFill>
                  <a:srgbClr val="0000FF"/>
                </a:solidFill>
                <a:latin typeface="+mn-ea"/>
                <a:ea typeface="+mn-ea"/>
              </a:rPr>
              <a:t>※PowerPoint</a:t>
            </a:r>
            <a:r>
              <a:rPr lang="ja-JP" altLang="en-US" dirty="0">
                <a:solidFill>
                  <a:srgbClr val="0000FF"/>
                </a:solidFill>
                <a:latin typeface="+mn-ea"/>
                <a:ea typeface="+mn-ea"/>
              </a:rPr>
              <a:t>データの「圧縮方法」</a:t>
            </a: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任意のスライドの写真をダブルクリック</a:t>
            </a:r>
            <a:b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→「図の圧縮」をクリック→「この画像だけに適用する」のチェックを外す→</a:t>
            </a:r>
            <a:r>
              <a:rPr lang="en-US" altLang="ja-JP" dirty="0">
                <a:solidFill>
                  <a:srgbClr val="7030A0"/>
                </a:solidFill>
                <a:latin typeface="+mn-ea"/>
                <a:ea typeface="+mn-ea"/>
              </a:rPr>
              <a:t>150</a:t>
            </a:r>
            <a:r>
              <a:rPr lang="en-US" altLang="ja-JP" dirty="0">
                <a:solidFill>
                  <a:srgbClr val="7030A0"/>
                </a:solidFill>
                <a:latin typeface="+mn-ea"/>
              </a:rPr>
              <a:t>ppi</a:t>
            </a: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または</a:t>
            </a:r>
            <a:r>
              <a:rPr lang="en-US" altLang="ja-JP" dirty="0">
                <a:solidFill>
                  <a:srgbClr val="7030A0"/>
                </a:solidFill>
                <a:latin typeface="+mn-ea"/>
                <a:ea typeface="+mn-ea"/>
              </a:rPr>
              <a:t>96ppi</a:t>
            </a: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の</a:t>
            </a:r>
            <a:r>
              <a:rPr lang="en-US" altLang="ja-JP" dirty="0">
                <a:solidFill>
                  <a:srgbClr val="7030A0"/>
                </a:solidFill>
                <a:latin typeface="+mn-ea"/>
                <a:ea typeface="+mn-ea"/>
              </a:rPr>
              <a:t>OK</a:t>
            </a: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ボタンをクリックする</a:t>
            </a:r>
            <a:b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ja-JP" altLang="en-US" dirty="0">
                <a:solidFill>
                  <a:srgbClr val="7030A0"/>
                </a:solidFill>
                <a:latin typeface="+mn-ea"/>
                <a:ea typeface="+mn-ea"/>
              </a:rPr>
              <a:t>→念のためため、圧縮後のファイルは圧縮前と「別のファイル名」で保存する。</a:t>
            </a:r>
          </a:p>
        </p:txBody>
      </p:sp>
    </p:spTree>
    <p:extLst>
      <p:ext uri="{BB962C8B-B14F-4D97-AF65-F5344CB8AC3E}">
        <p14:creationId xmlns:p14="http://schemas.microsoft.com/office/powerpoint/2010/main" val="206155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9329B43-27A3-4D63-BDD9-B5555A6D1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624" y="260648"/>
            <a:ext cx="6336704" cy="1143000"/>
          </a:xfrm>
        </p:spPr>
        <p:txBody>
          <a:bodyPr/>
          <a:lstStyle/>
          <a:p>
            <a:pPr eaLnBrk="1" hangingPunct="1"/>
            <a:r>
              <a:rPr lang="ja-JP" altLang="en-US" sz="3200" i="1" dirty="0">
                <a:solidFill>
                  <a:srgbClr val="0000FF"/>
                </a:solidFill>
              </a:rPr>
              <a:t>講演で</a:t>
            </a:r>
            <a:r>
              <a:rPr lang="ja-JP" altLang="en-US" sz="3200" i="1" dirty="0">
                <a:solidFill>
                  <a:srgbClr val="7030A0"/>
                </a:solidFill>
              </a:rPr>
              <a:t>は</a:t>
            </a:r>
            <a:r>
              <a:rPr lang="ja-JP" altLang="en-US" sz="3200" i="1" dirty="0">
                <a:solidFill>
                  <a:srgbClr val="7030A0"/>
                </a:solidFill>
                <a:ea typeface="ＭＳ 明朝" panose="02020609040205080304" pitchFamily="17" charset="-128"/>
              </a:rPr>
              <a:t> </a:t>
            </a:r>
            <a:r>
              <a:rPr lang="en-US" altLang="ja-JP" sz="4000" i="1" dirty="0">
                <a:solidFill>
                  <a:srgbClr val="7030A0"/>
                </a:solidFill>
                <a:ea typeface="ＭＳ 明朝" panose="02020609040205080304" pitchFamily="17" charset="-128"/>
              </a:rPr>
              <a:t>Power Point</a:t>
            </a:r>
            <a:r>
              <a:rPr lang="en-US" altLang="ja-JP" sz="3200" i="1" dirty="0">
                <a:solidFill>
                  <a:srgbClr val="7030A0"/>
                </a:solidFill>
                <a:ea typeface="ＭＳ 明朝" panose="02020609040205080304" pitchFamily="17" charset="-128"/>
              </a:rPr>
              <a:t> </a:t>
            </a:r>
            <a:r>
              <a:rPr lang="ja-JP" altLang="en-US" sz="3200" i="1" dirty="0">
                <a:solidFill>
                  <a:srgbClr val="0000FF"/>
                </a:solidFill>
              </a:rPr>
              <a:t>が必須！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975CBE-FBF6-4D22-BF5F-9BD72626AD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368" y="1268760"/>
            <a:ext cx="11377264" cy="511256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特に聞き手が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高齢者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の場合は主催者から要請。講師の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強い味方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にも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講演の３要素は「知識」「話術」「パワポ制作技術」（見せ方）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画面は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4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の倍数で作る→印刷効率が良い。画面は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4:3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より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16:9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がベター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文章は箇条書き。色やアンダーライン、「！」などでメリハリを</a:t>
            </a:r>
          </a:p>
          <a:p>
            <a:pPr algn="just">
              <a:spcBef>
                <a:spcPct val="0"/>
              </a:spcBef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「黒」文字はできるだけ使わない。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１枚のスライドに２～３分必要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90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分の講演が多い→スライド枚数は</a:t>
            </a: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32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～</a:t>
            </a: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36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枚が目安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卓話は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30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分（ロータリー、ライオンズクラブなど）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12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～</a:t>
            </a:r>
            <a:r>
              <a:rPr lang="en-US" altLang="ja-JP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16</a:t>
            </a: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枚まで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パワポデータが重いとメールで送れず、はた迷惑→圧縮する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冒頭には自己紹介画面、最後に「まとめ」（振り返り）の画面を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配布する「レジメ」は、パワポ資料のコピーで代用すれば良い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スライド上映できない場合は、画面コピーの閲覧・配布で代用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写真の苦手な人は、「真正面」から「広く」撮ることを心がける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endParaRPr lang="ja-JP" altLang="en-US" dirty="0">
              <a:solidFill>
                <a:srgbClr val="00B05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人, ラップトップ, 室内, コンピューター が含まれている画像&#10;&#10;自動的に生成された説明">
            <a:extLst>
              <a:ext uri="{FF2B5EF4-FFF2-40B4-BE49-F238E27FC236}">
                <a16:creationId xmlns:a16="http://schemas.microsoft.com/office/drawing/2014/main" id="{554465EE-B3D8-4ABB-B728-DD6B04AABF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2264" y="3861048"/>
            <a:ext cx="3398528" cy="270892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ECF3A151-ECAF-479C-926B-1FBD37A94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3632" y="341784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i="1" dirty="0">
                <a:solidFill>
                  <a:srgbClr val="0000FF"/>
                </a:solidFill>
              </a:rPr>
              <a:t>１．事前</a:t>
            </a:r>
            <a:r>
              <a:rPr lang="ja-JP" altLang="en-US" sz="4800" i="1" dirty="0">
                <a:solidFill>
                  <a:srgbClr val="7030A0"/>
                </a:solidFill>
              </a:rPr>
              <a:t>準備</a:t>
            </a:r>
            <a:r>
              <a:rPr lang="ja-JP" altLang="en-US" sz="4000" i="1" dirty="0">
                <a:solidFill>
                  <a:srgbClr val="0000FF"/>
                </a:solidFill>
              </a:rPr>
              <a:t>について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C70538-CA3C-482B-9863-30F6AB5F53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412776"/>
            <a:ext cx="11593288" cy="4968552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</a:rPr>
              <a:t>講演の善し悪しは、事前準備の段階で「９割」方が決まっている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</a:rPr>
              <a:t>スピーチ原稿を作る場合は、「話し言葉」で書いておく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B050"/>
                </a:solidFill>
              </a:rPr>
              <a:t>「よく分かりました」「とても面白かったです」は最大のほめ言葉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→「勉強になりました」は往々にして「難しすぎた」ということ。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</a:rPr>
              <a:t>ソムリエは「先生」ではないので、</a:t>
            </a:r>
            <a:r>
              <a:rPr lang="ja-JP" altLang="en-US" dirty="0">
                <a:solidFill>
                  <a:srgbClr val="FF0000"/>
                </a:solidFill>
              </a:rPr>
              <a:t>大学教授</a:t>
            </a:r>
            <a:r>
              <a:rPr lang="ja-JP" altLang="en-US" dirty="0">
                <a:solidFill>
                  <a:srgbClr val="009900"/>
                </a:solidFill>
              </a:rPr>
              <a:t>のような話はしない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009900"/>
                </a:solidFill>
              </a:rPr>
              <a:t>（自説を強調しすぎない。逆に淡々とした「教科書的」な話もダメ）</a:t>
            </a: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</a:rPr>
              <a:t>良い「解説者」をめざそう。池上彰、林修など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</a:rPr>
              <a:t>「ポイント」を絞って話す。文章は箇条書きに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</a:rPr>
              <a:t>重要な部分は繰り返す「要するに●●です」</a:t>
            </a:r>
          </a:p>
          <a:p>
            <a:pPr algn="just"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</a:rPr>
              <a:t>写真･イラストを多用し、ソフトな画面にする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</a:rPr>
              <a:t>文字はこれ（</a:t>
            </a:r>
            <a:r>
              <a:rPr lang="en-US" altLang="ja-JP" dirty="0">
                <a:solidFill>
                  <a:srgbClr val="7030A0"/>
                </a:solidFill>
              </a:rPr>
              <a:t>28</a:t>
            </a:r>
            <a:r>
              <a:rPr lang="ja-JP" altLang="en-US" dirty="0">
                <a:solidFill>
                  <a:srgbClr val="7030A0"/>
                </a:solidFill>
              </a:rPr>
              <a:t>）以上</a:t>
            </a:r>
            <a:r>
              <a:rPr lang="en-US" altLang="ja-JP" dirty="0">
                <a:solidFill>
                  <a:srgbClr val="7030A0"/>
                </a:solidFill>
              </a:rPr>
              <a:t>､</a:t>
            </a:r>
            <a:r>
              <a:rPr lang="ja-JP" altLang="en-US" dirty="0">
                <a:solidFill>
                  <a:srgbClr val="7030A0"/>
                </a:solidFill>
              </a:rPr>
              <a:t>アニメーションは</a:t>
            </a:r>
            <a:r>
              <a:rPr lang="ja-JP" altLang="en-US" dirty="0">
                <a:solidFill>
                  <a:srgbClr val="FF0000"/>
                </a:solidFill>
              </a:rPr>
              <a:t>最小限</a:t>
            </a:r>
            <a:br>
              <a:rPr lang="ja-JP" altLang="en-US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008000"/>
                </a:solidFill>
              </a:rPr>
              <a:t>（レプリカやパンフレットなど）を用意する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ja-JP" altLang="en-US" dirty="0">
                <a:solidFill>
                  <a:srgbClr val="008000"/>
                </a:solidFill>
              </a:rPr>
              <a:t>　（臨場感を出す）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D51500-A061-4A4B-AD8E-5F14F4F39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9616" y="332656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i="1" dirty="0">
                <a:solidFill>
                  <a:srgbClr val="0000FF"/>
                </a:solidFill>
              </a:rPr>
              <a:t>２．講演</a:t>
            </a:r>
            <a:r>
              <a:rPr lang="ja-JP" altLang="en-US" sz="4800" i="1" dirty="0">
                <a:solidFill>
                  <a:srgbClr val="7030A0"/>
                </a:solidFill>
              </a:rPr>
              <a:t>当日</a:t>
            </a:r>
            <a:r>
              <a:rPr lang="ja-JP" altLang="en-US" sz="4000" i="1" dirty="0">
                <a:solidFill>
                  <a:srgbClr val="0000FF"/>
                </a:solidFill>
              </a:rPr>
              <a:t>の心構え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7AFE90-C70C-4AC7-AE4D-1373DED1B5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528" y="1412776"/>
            <a:ext cx="11377264" cy="49685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外見に気を配ろう（「スーツ＆ネクタイ」にこだわらない）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会場には</a:t>
            </a: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30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分前には到着し、設備などをチェックしておく</a:t>
            </a:r>
            <a:endParaRPr lang="ja-JP" altLang="en-US" dirty="0">
              <a:solidFill>
                <a:srgbClr val="009900"/>
              </a:solidFill>
              <a:latin typeface="ＭＳ Ｐゴシック" panose="020B0600070205080204" pitchFamily="50" charset="-128"/>
            </a:endParaRPr>
          </a:p>
          <a:p>
            <a:pPr marL="0" indent="0" algn="just" eaLnBrk="1" hangingPunct="1">
              <a:lnSpc>
                <a:spcPct val="95000"/>
              </a:lnSpc>
              <a:spcBef>
                <a:spcPct val="0"/>
              </a:spcBef>
              <a:buNone/>
              <a:defRPr/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（プロジェクタ</a:t>
            </a:r>
            <a:r>
              <a:rPr lang="en-US" altLang="ja-JP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､</a:t>
            </a: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マイク</a:t>
            </a:r>
            <a:r>
              <a:rPr lang="en-US" altLang="ja-JP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､</a:t>
            </a: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レーザーポインタ</a:t>
            </a:r>
            <a:r>
              <a:rPr lang="en-US" altLang="ja-JP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､</a:t>
            </a: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指し棒、椅子</a:t>
            </a:r>
            <a:r>
              <a:rPr lang="en-US" altLang="ja-JP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､</a:t>
            </a: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客席 など）</a:t>
            </a:r>
          </a:p>
          <a:p>
            <a:pPr eaLnBrk="1" fontAlgn="ctr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スライド映写時、室内の「照明」にも配慮</a:t>
            </a:r>
          </a:p>
          <a:p>
            <a:pPr eaLnBrk="1" fontAlgn="ctr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　（冒頭の３分ほどは点灯して、その間に写真に撮ってもらう 等）</a:t>
            </a:r>
          </a:p>
          <a:p>
            <a:pPr fontAlgn="ctr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背中を見せない工夫を（指し棒の持ち方）</a:t>
            </a:r>
          </a:p>
          <a:p>
            <a:pPr fontAlgn="ctr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ほどよい高さの「テンション」を保つ</a:t>
            </a:r>
            <a:endParaRPr lang="ja-JP" altLang="en-US" dirty="0">
              <a:solidFill>
                <a:srgbClr val="CC0099"/>
              </a:solidFill>
              <a:latin typeface="ＭＳ Ｐゴシック" panose="020B0600070205080204" pitchFamily="50" charset="-128"/>
            </a:endParaRP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「つかみ」は、よく考えて準備を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途中でトイレ休憩を取るのも良い工夫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ダジャレはなくても自然なユーモアを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「エネルギーボール」、指でさすしぐさ</a:t>
            </a:r>
            <a:b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　林修の「今でしょ！」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5126" name="Picture 6" descr="ãæéãªã¾ã¼ã ç¤¾é·ãã®ç»åæ¤ç´¢çµæ">
            <a:extLst>
              <a:ext uri="{FF2B5EF4-FFF2-40B4-BE49-F238E27FC236}">
                <a16:creationId xmlns:a16="http://schemas.microsoft.com/office/drawing/2014/main" id="{8A8CA02C-6827-4B6B-A59D-995036585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4152" y="3501008"/>
            <a:ext cx="431508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FE8F3023-D63B-4888-8826-7C792D60DF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577908"/>
            <a:ext cx="11305256" cy="5702183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出所の明らかな「数字」を使うことで説得力が増す→統計数値など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話の「流れ」は、あらかじめ決めておく</a:t>
            </a:r>
            <a:b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</a:b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「結論が先（</a:t>
            </a: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Why→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Because)</a:t>
            </a: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」か「プロセス重視」（起承転結）か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手元資料に「時間の割り振り」を書いておくと失敗しない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ja-JP" altLang="en-US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予定より早く終わりそうなときに備えを</a:t>
            </a: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→要点部分をもういちど</a:t>
            </a:r>
            <a:b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</a:br>
            <a:r>
              <a:rPr lang="ja-JP" altLang="en-US" dirty="0">
                <a:solidFill>
                  <a:srgbClr val="009900"/>
                </a:solidFill>
                <a:latin typeface="ＭＳ Ｐゴシック" panose="020B0600070205080204" pitchFamily="50" charset="-128"/>
              </a:rPr>
              <a:t>最初から振り返る、資料の末尾に「参考資料」をつけておくなど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dirty="0">
                <a:solidFill>
                  <a:srgbClr val="7030A0"/>
                </a:solidFill>
              </a:rPr>
              <a:t>講演は、途中で流れを変えにくい。そこがガイドとは違う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009900"/>
                </a:solidFill>
              </a:rPr>
              <a:t>（中間で「トイレ休憩」を入れると、ある程度は変えられる）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dirty="0">
                <a:solidFill>
                  <a:srgbClr val="7030A0"/>
                </a:solidFill>
              </a:rPr>
              <a:t>その場の「思いつき」で話を挿入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すると、たいてい失敗する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（短い講演では「必ず失敗」する）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dirty="0">
                <a:solidFill>
                  <a:srgbClr val="009900"/>
                </a:solidFill>
              </a:rPr>
              <a:t>立って話す。スクリーンでなく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009900"/>
                </a:solidFill>
              </a:rPr>
              <a:t>お客さんを見る</a:t>
            </a:r>
            <a:r>
              <a:rPr lang="ja-JP" altLang="en-US" dirty="0">
                <a:solidFill>
                  <a:srgbClr val="7030A0"/>
                </a:solidFill>
              </a:rPr>
              <a:t>（アニメーション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を使うと、つい画面を見てしまう）</a:t>
            </a:r>
          </a:p>
        </p:txBody>
      </p:sp>
      <p:pic>
        <p:nvPicPr>
          <p:cNvPr id="1026" name="Picture 2" descr="ãæä¿®ã®ä»ã§ããè¬åº§ãã®ç»åæ¤ç´¢çµæ">
            <a:extLst>
              <a:ext uri="{FF2B5EF4-FFF2-40B4-BE49-F238E27FC236}">
                <a16:creationId xmlns:a16="http://schemas.microsoft.com/office/drawing/2014/main" id="{00B06A4F-878E-41FB-AB58-759BA6FC5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8048" y="3767715"/>
            <a:ext cx="5145430" cy="275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>
            <a:extLst>
              <a:ext uri="{FF2B5EF4-FFF2-40B4-BE49-F238E27FC236}">
                <a16:creationId xmlns:a16="http://schemas.microsoft.com/office/drawing/2014/main" id="{8E1B10AA-1BE6-4E98-BE9B-5A9699930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672" y="341412"/>
            <a:ext cx="5976664" cy="990600"/>
          </a:xfrm>
          <a:noFill/>
        </p:spPr>
        <p:txBody>
          <a:bodyPr/>
          <a:lstStyle/>
          <a:p>
            <a:pPr eaLnBrk="1" hangingPunct="1"/>
            <a:r>
              <a:rPr lang="ja-JP" altLang="en-US" sz="4000" i="1" dirty="0">
                <a:solidFill>
                  <a:srgbClr val="0000FF"/>
                </a:solidFill>
              </a:rPr>
              <a:t>３．その他</a:t>
            </a:r>
            <a:r>
              <a:rPr lang="ja-JP" altLang="en-US" sz="4800" i="1" dirty="0">
                <a:solidFill>
                  <a:srgbClr val="7030A0"/>
                </a:solidFill>
              </a:rPr>
              <a:t>注意</a:t>
            </a:r>
            <a:r>
              <a:rPr lang="ja-JP" altLang="en-US" sz="4000" i="1" dirty="0">
                <a:solidFill>
                  <a:srgbClr val="0000FF"/>
                </a:solidFill>
              </a:rPr>
              <a:t>事項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53F34356-044B-4FCD-9ED0-720488C00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412776"/>
            <a:ext cx="11089232" cy="496855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8000"/>
                </a:solidFill>
              </a:rPr>
              <a:t>女性が多いと会場は和むが、男性ばかりだと堅苦しい（笑わない）</a:t>
            </a:r>
            <a:br>
              <a:rPr lang="ja-JP" altLang="en-US" dirty="0">
                <a:solidFill>
                  <a:srgbClr val="008000"/>
                </a:solidFill>
              </a:rPr>
            </a:br>
            <a:r>
              <a:rPr lang="ja-JP" altLang="en-US" dirty="0">
                <a:solidFill>
                  <a:srgbClr val="008000"/>
                </a:solidFill>
              </a:rPr>
              <a:t>（経済団体、ロータリー・ライオンズなど）→気にしないこと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</a:rPr>
              <a:t>平日の昼間は出入りが多く、落ち着かない→気にしないこと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9900"/>
                </a:solidFill>
              </a:rPr>
              <a:t>「聞きたいから来た」講演と「（例会だから）仕方なし来た」講演→場に応じた演題を選ぶ、主催者の「</a:t>
            </a:r>
            <a:r>
              <a:rPr lang="ja-JP" altLang="en-US" dirty="0">
                <a:solidFill>
                  <a:srgbClr val="FF0000"/>
                </a:solidFill>
              </a:rPr>
              <a:t>ニーズ（本音）</a:t>
            </a:r>
            <a:r>
              <a:rPr lang="ja-JP" altLang="en-US" dirty="0">
                <a:solidFill>
                  <a:srgbClr val="009900"/>
                </a:solidFill>
              </a:rPr>
              <a:t>」をよく聞く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</a:rPr>
              <a:t>無料のパンフレットなどを用意すれば、喜ばれる（お土産になる）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8000"/>
                </a:solidFill>
              </a:rPr>
              <a:t>動画は極力避ける（著作権問題</a:t>
            </a:r>
            <a:r>
              <a:rPr lang="en-US" altLang="ja-JP" dirty="0">
                <a:solidFill>
                  <a:srgbClr val="008000"/>
                </a:solidFill>
              </a:rPr>
              <a:t>､</a:t>
            </a:r>
            <a:r>
              <a:rPr lang="ja-JP" altLang="en-US" dirty="0">
                <a:solidFill>
                  <a:srgbClr val="008000"/>
                </a:solidFill>
              </a:rPr>
              <a:t>データ量が大きく</a:t>
            </a:r>
            <a:r>
              <a:rPr lang="en-US" altLang="ja-JP" dirty="0">
                <a:solidFill>
                  <a:srgbClr val="008000"/>
                </a:solidFill>
              </a:rPr>
              <a:t>PC</a:t>
            </a:r>
            <a:r>
              <a:rPr lang="ja-JP" altLang="en-US" dirty="0">
                <a:solidFill>
                  <a:srgbClr val="008000"/>
                </a:solidFill>
              </a:rPr>
              <a:t>が止まる）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</a:rPr>
              <a:t>講演直前には食事しない（胃が落ち着かない）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8000"/>
                </a:solidFill>
              </a:rPr>
              <a:t>時計、飲料、レーザーポインタ、指し棒などは、自前でも準備する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7030A0"/>
                </a:solidFill>
              </a:rPr>
              <a:t>講演する地域（土地柄）に関する知識を仕入れておく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å²ä¸æé«ã®è©ä¾¡ãå¾ãæã®ãã¼ãº | åçã®ç¡æç´ æã»ããªã¼ç´ æ - ã±ããããã®åçï¼»ã¢ãã«ï¼å¤§å·ç«å¼¥ï¼½">
            <a:extLst>
              <a:ext uri="{FF2B5EF4-FFF2-40B4-BE49-F238E27FC236}">
                <a16:creationId xmlns:a16="http://schemas.microsoft.com/office/drawing/2014/main" id="{766ABFB2-6082-485E-9D26-386863E48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6160" y="3525130"/>
            <a:ext cx="4516016" cy="30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15A3A4A0-BC07-44FB-A223-42AB37194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7608" y="269776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i="1" dirty="0">
                <a:solidFill>
                  <a:srgbClr val="0000FF"/>
                </a:solidFill>
              </a:rPr>
              <a:t>４．良い</a:t>
            </a:r>
            <a:r>
              <a:rPr lang="ja-JP" altLang="en-US" i="1" dirty="0">
                <a:solidFill>
                  <a:srgbClr val="7030A0"/>
                </a:solidFill>
              </a:rPr>
              <a:t>講師</a:t>
            </a:r>
            <a:r>
              <a:rPr lang="ja-JP" altLang="en-US" sz="3600" i="1" dirty="0">
                <a:solidFill>
                  <a:srgbClr val="0000FF"/>
                </a:solidFill>
              </a:rPr>
              <a:t>になるために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77C7C8A-A40E-4B50-A0A7-97043ACDAF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1384" y="1340768"/>
            <a:ext cx="10801200" cy="48245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9900"/>
                </a:solidFill>
              </a:rPr>
              <a:t>自分の「得意分野」「話せるテーマ」をたくさん持つ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→特定の分野を掘り下げる。「自分が話したいこと」より、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「お客さんが聞きたそうなこと」を探す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>
                <a:solidFill>
                  <a:srgbClr val="009900"/>
                </a:solidFill>
              </a:rPr>
              <a:t>毎年の「トピック」「アニバーサリー（周年）」に敏感になる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en-US" altLang="ja-JP" dirty="0">
                <a:solidFill>
                  <a:srgbClr val="7030A0"/>
                </a:solidFill>
              </a:rPr>
              <a:t>『</a:t>
            </a:r>
            <a:r>
              <a:rPr lang="ja-JP" altLang="en-US" dirty="0">
                <a:solidFill>
                  <a:srgbClr val="7030A0"/>
                </a:solidFill>
              </a:rPr>
              <a:t>万葉集</a:t>
            </a:r>
            <a:r>
              <a:rPr lang="en-US" altLang="ja-JP" dirty="0">
                <a:solidFill>
                  <a:srgbClr val="7030A0"/>
                </a:solidFill>
              </a:rPr>
              <a:t>』</a:t>
            </a:r>
            <a:r>
              <a:rPr lang="ja-JP" altLang="en-US" dirty="0">
                <a:solidFill>
                  <a:srgbClr val="7030A0"/>
                </a:solidFill>
              </a:rPr>
              <a:t>「</a:t>
            </a:r>
            <a:r>
              <a:rPr lang="en-US" altLang="ja-JP" dirty="0">
                <a:solidFill>
                  <a:srgbClr val="7030A0"/>
                </a:solidFill>
              </a:rPr>
              <a:t>NHK</a:t>
            </a:r>
            <a:r>
              <a:rPr lang="ja-JP" altLang="en-US" dirty="0">
                <a:solidFill>
                  <a:srgbClr val="7030A0"/>
                </a:solidFill>
              </a:rPr>
              <a:t>大河ドラマ」（明智光秀）、トーハク「正倉院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宝物展」、「日本博」（日本の美）、聖徳太子</a:t>
            </a:r>
            <a:r>
              <a:rPr lang="en-US" altLang="ja-JP" dirty="0">
                <a:solidFill>
                  <a:srgbClr val="7030A0"/>
                </a:solidFill>
              </a:rPr>
              <a:t>1400</a:t>
            </a:r>
            <a:r>
              <a:rPr lang="ja-JP" altLang="en-US" dirty="0">
                <a:solidFill>
                  <a:srgbClr val="7030A0"/>
                </a:solidFill>
              </a:rPr>
              <a:t>年忌　</a:t>
            </a:r>
          </a:p>
          <a:p>
            <a:r>
              <a:rPr lang="ja-JP" altLang="en-US" dirty="0">
                <a:solidFill>
                  <a:srgbClr val="00B050"/>
                </a:solidFill>
              </a:rPr>
              <a:t>話し方は「人それぞれ」、自分なりの「型」を作る</a:t>
            </a:r>
            <a:br>
              <a:rPr lang="ja-JP" altLang="en-US" dirty="0">
                <a:solidFill>
                  <a:srgbClr val="00B05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講師の「見本」はあっても「手本」はない</a:t>
            </a:r>
          </a:p>
          <a:p>
            <a:r>
              <a:rPr lang="ja-JP" altLang="en-US" dirty="0">
                <a:solidFill>
                  <a:srgbClr val="009900"/>
                </a:solidFill>
              </a:rPr>
              <a:t>習うより慣れろ！場数を踏むことで上達（</a:t>
            </a:r>
            <a:r>
              <a:rPr lang="ja-JP" altLang="en-US" sz="3200" dirty="0">
                <a:solidFill>
                  <a:srgbClr val="009900"/>
                </a:solidFill>
              </a:rPr>
              <a:t>向上）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当会の「研究発表会」、 「ナラニクル」、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「奈良シニア大学」、東京「奈良まほろば館」</a:t>
            </a:r>
            <a:endParaRPr lang="ja-JP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衣類 が含まれている画像&#10;&#10;自動的に生成された説明">
            <a:extLst>
              <a:ext uri="{FF2B5EF4-FFF2-40B4-BE49-F238E27FC236}">
                <a16:creationId xmlns:a16="http://schemas.microsoft.com/office/drawing/2014/main" id="{BEC07D94-CB76-441E-BF42-FADF2066B2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6400" y="565724"/>
            <a:ext cx="2043185" cy="5919696"/>
          </a:xfrm>
          <a:prstGeom prst="rect">
            <a:avLst/>
          </a:prstGeom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48C6E47E-5488-4733-BCD6-D50CE3298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9736" y="498782"/>
            <a:ext cx="4536752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000" i="1" dirty="0">
                <a:solidFill>
                  <a:srgbClr val="0000FF"/>
                </a:solidFill>
              </a:rPr>
              <a:t>ここまでのまとめ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3CAAB33-1618-432B-A345-0FAEFAF7DE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567" y="1543445"/>
            <a:ext cx="11449272" cy="4752528"/>
          </a:xfrm>
        </p:spPr>
        <p:txBody>
          <a:bodyPr>
            <a:noAutofit/>
          </a:bodyPr>
          <a:lstStyle/>
          <a:p>
            <a:pPr eaLnBrk="1" hangingPunct="1">
              <a:lnSpc>
                <a:spcPct val="95000"/>
              </a:lnSpc>
            </a:pPr>
            <a:r>
              <a:rPr lang="ja-JP" altLang="en-US" sz="2800" dirty="0">
                <a:solidFill>
                  <a:srgbClr val="00B050"/>
                </a:solidFill>
              </a:rPr>
              <a:t>パワポは講師の強い味方</a:t>
            </a:r>
            <a:r>
              <a:rPr lang="en-US" altLang="ja-JP" sz="2800" dirty="0">
                <a:solidFill>
                  <a:srgbClr val="00B050"/>
                </a:solidFill>
              </a:rPr>
              <a:t>､</a:t>
            </a:r>
            <a:r>
              <a:rPr lang="ja-JP" altLang="en-US" sz="2800" dirty="0">
                <a:solidFill>
                  <a:srgbClr val="00B050"/>
                </a:solidFill>
              </a:rPr>
              <a:t>「事前準備」で９割が決まる</a:t>
            </a:r>
          </a:p>
          <a:p>
            <a:pPr>
              <a:lnSpc>
                <a:spcPct val="95000"/>
              </a:lnSpc>
            </a:pPr>
            <a:r>
              <a:rPr lang="ja-JP" altLang="en-US" dirty="0">
                <a:solidFill>
                  <a:srgbClr val="7030A0"/>
                </a:solidFill>
              </a:rPr>
              <a:t>パワポ画面は４の倍数で作る（余白が出ないように）</a:t>
            </a:r>
            <a:endParaRPr lang="ja-JP" altLang="en-US" sz="28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ja-JP" altLang="en-US" sz="2800" dirty="0">
                <a:solidFill>
                  <a:srgbClr val="00B050"/>
                </a:solidFill>
              </a:rPr>
              <a:t>池上彰、林修がお手本。教科書的にならないように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dirty="0">
                <a:solidFill>
                  <a:srgbClr val="7030A0"/>
                </a:solidFill>
              </a:rPr>
              <a:t>最初</a:t>
            </a:r>
            <a:r>
              <a:rPr lang="ja-JP" altLang="en-US" sz="2800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の「つかみ」が大切。入念に準備しておこう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800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エネルギーボールや、指でさす仕草が効果的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rgbClr val="7030A0"/>
                </a:solidFill>
                <a:latin typeface="ＭＳ Ｐゴシック" panose="020B0600070205080204" pitchFamily="50" charset="-128"/>
              </a:rPr>
              <a:t>根拠確実な「数字」を使うと、説得力がグンと増す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その場の思いつきで話を挿入すると、失敗する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rgbClr val="7030A0"/>
                </a:solidFill>
              </a:rPr>
              <a:t>日頃から自分の「得意分野」を掘り下げておこう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rgbClr val="00B050"/>
                </a:solidFill>
              </a:rPr>
              <a:t>立って話す方が迫力が出る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rgbClr val="7030A0"/>
                </a:solidFill>
              </a:rPr>
              <a:t>スクリーンではなく、お客さんを見る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ããã§ãã¯æ¼ããç¬é¡ã§ç¢ºèªãã¦ããå¥³æ§ç¤¾å¡ | åçã®ç¡æç´ æã»ããªã¼ç´ æ - ã±ããããã®åçï¼»ã¢ãã«ï¼åæ¬å¯å­ï¼½">
            <a:extLst>
              <a:ext uri="{FF2B5EF4-FFF2-40B4-BE49-F238E27FC236}">
                <a16:creationId xmlns:a16="http://schemas.microsoft.com/office/drawing/2014/main" id="{ADD5B52B-F3DD-4A75-B51E-534D4D97A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8128" y="3510235"/>
            <a:ext cx="4605616" cy="306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C645D26-08B5-4F79-9630-90791B4A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60648"/>
            <a:ext cx="9505056" cy="1325563"/>
          </a:xfrm>
        </p:spPr>
        <p:txBody>
          <a:bodyPr>
            <a:normAutofit/>
          </a:bodyPr>
          <a:lstStyle/>
          <a:p>
            <a:r>
              <a:rPr kumimoji="1" lang="ja-JP" altLang="en-US" sz="4000" i="1" dirty="0">
                <a:solidFill>
                  <a:srgbClr val="0000FF"/>
                </a:solidFill>
              </a:rPr>
              <a:t>著作権・肖像権</a:t>
            </a:r>
            <a:r>
              <a:rPr lang="ja-JP" altLang="en-US" sz="3200" i="1" dirty="0">
                <a:solidFill>
                  <a:srgbClr val="0000FF"/>
                </a:solidFill>
              </a:rPr>
              <a:t>（商用利用）</a:t>
            </a:r>
            <a:r>
              <a:rPr kumimoji="1" lang="ja-JP" altLang="en-US" sz="3200" i="1" dirty="0">
                <a:solidFill>
                  <a:srgbClr val="0000FF"/>
                </a:solidFill>
              </a:rPr>
              <a:t>に関する注意事項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13D9DD-2226-455E-82B7-EA2F5B7C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84784"/>
            <a:ext cx="11521280" cy="504056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rgbClr val="009900"/>
                </a:solidFill>
              </a:rPr>
              <a:t>昨年</a:t>
            </a:r>
            <a:r>
              <a:rPr kumimoji="1" lang="en-US" altLang="ja-JP" dirty="0">
                <a:solidFill>
                  <a:srgbClr val="009900"/>
                </a:solidFill>
              </a:rPr>
              <a:t>6</a:t>
            </a:r>
            <a:r>
              <a:rPr kumimoji="1" lang="ja-JP" altLang="en-US" dirty="0">
                <a:solidFill>
                  <a:srgbClr val="009900"/>
                </a:solidFill>
              </a:rPr>
              <a:t>月、ある旅行会社のツアーで、コンプライアンス（法令等</a:t>
            </a:r>
            <a:br>
              <a:rPr kumimoji="1" lang="ja-JP" altLang="en-US" dirty="0">
                <a:solidFill>
                  <a:srgbClr val="009900"/>
                </a:solidFill>
              </a:rPr>
            </a:br>
            <a:r>
              <a:rPr kumimoji="1" lang="ja-JP" altLang="en-US" dirty="0">
                <a:solidFill>
                  <a:srgbClr val="009900"/>
                </a:solidFill>
              </a:rPr>
              <a:t>遵守）違反事例が発生。</a:t>
            </a:r>
            <a:r>
              <a:rPr lang="ja-JP" altLang="en-US" dirty="0">
                <a:solidFill>
                  <a:srgbClr val="7030A0"/>
                </a:solidFill>
              </a:rPr>
              <a:t>講師（ガイド）が大手地図出版社の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地図を無断でカラーコピーし、お客さんに配布した</a:t>
            </a:r>
          </a:p>
          <a:p>
            <a:r>
              <a:rPr kumimoji="1" lang="ja-JP" altLang="en-US" dirty="0">
                <a:solidFill>
                  <a:srgbClr val="009900"/>
                </a:solidFill>
              </a:rPr>
              <a:t>お客さんの中に当該出版社の社員がいてクレームに。出版社</a:t>
            </a:r>
            <a:r>
              <a:rPr kumimoji="1" lang="en-US" altLang="ja-JP" dirty="0">
                <a:solidFill>
                  <a:srgbClr val="009900"/>
                </a:solidFill>
              </a:rPr>
              <a:t>HP</a:t>
            </a:r>
            <a:r>
              <a:rPr kumimoji="1" lang="ja-JP" altLang="en-US" dirty="0">
                <a:solidFill>
                  <a:srgbClr val="009900"/>
                </a:solidFill>
              </a:rPr>
              <a:t>には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7030A0"/>
                </a:solidFill>
              </a:rPr>
              <a:t>「当社が発行する地図、旅行ガイドブックなどの出版物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および各種デジタルコンテンツは、著作権法で保護され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ている著作物です。著作権法に定める以外に、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許可無く複製、加工、改変、送信などを行なう</a:t>
            </a:r>
            <a:br>
              <a:rPr lang="ja-JP" altLang="en-US" dirty="0">
                <a:solidFill>
                  <a:srgbClr val="7030A0"/>
                </a:solidFill>
              </a:rPr>
            </a:br>
            <a:r>
              <a:rPr lang="ja-JP" altLang="en-US" dirty="0">
                <a:solidFill>
                  <a:srgbClr val="7030A0"/>
                </a:solidFill>
              </a:rPr>
              <a:t>ことはできませんのでご注意ください」</a:t>
            </a:r>
          </a:p>
          <a:p>
            <a:r>
              <a:rPr lang="ja-JP" altLang="en-US" dirty="0">
                <a:solidFill>
                  <a:srgbClr val="009900"/>
                </a:solidFill>
              </a:rPr>
              <a:t>その後、旅行会社は「社内ルール」を策定</a:t>
            </a:r>
            <a:br>
              <a:rPr lang="ja-JP" altLang="en-US" dirty="0">
                <a:solidFill>
                  <a:srgbClr val="009900"/>
                </a:solidFill>
              </a:rPr>
            </a:br>
            <a:r>
              <a:rPr lang="ja-JP" altLang="en-US" dirty="0">
                <a:solidFill>
                  <a:srgbClr val="009900"/>
                </a:solidFill>
              </a:rPr>
              <a:t>←一般企業の基準より相当厳しい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408823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644</Words>
  <Application>Microsoft Office PowerPoint</Application>
  <PresentationFormat>ワイド画面</PresentationFormat>
  <Paragraphs>101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標準デザイン</vt:lpstr>
      <vt:lpstr>これであなたも講師ができる！ ～パワポを使った講演ノウハウ～</vt:lpstr>
      <vt:lpstr>講演では Power Point が必須！</vt:lpstr>
      <vt:lpstr>１．事前準備について</vt:lpstr>
      <vt:lpstr>２．講演当日の心構え</vt:lpstr>
      <vt:lpstr>PowerPoint プレゼンテーション</vt:lpstr>
      <vt:lpstr>３．その他注意事項</vt:lpstr>
      <vt:lpstr>４．良い講師になるために</vt:lpstr>
      <vt:lpstr>ここまでのまとめ</vt:lpstr>
      <vt:lpstr>著作権・肖像権（商用利用）に関する注意事項</vt:lpstr>
      <vt:lpstr>当該旅行会社の社内ルール</vt:lpstr>
      <vt:lpstr>今後、ほかの所（商用利用）に飛び火しそうな可能性も</vt:lpstr>
      <vt:lpstr>画像のフリー素材サイト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これであなたも講師ができる！ ～Power Pointを使った講演のノウハウ～</dc:title>
  <dc:creator>鉄田　憲男</dc:creator>
  <cp:lastModifiedBy>憲男 鉄田</cp:lastModifiedBy>
  <cp:revision>39</cp:revision>
  <cp:lastPrinted>2019-08-18T08:03:02Z</cp:lastPrinted>
  <dcterms:created xsi:type="dcterms:W3CDTF">2014-04-04T14:48:55Z</dcterms:created>
  <dcterms:modified xsi:type="dcterms:W3CDTF">2019-09-02T03:07:34Z</dcterms:modified>
</cp:coreProperties>
</file>